
<file path=[Content_Types].xml><?xml version="1.0" encoding="utf-8"?>
<Types xmlns="http://schemas.openxmlformats.org/package/2006/content-types">
  <Default Extension="fntdata" ContentType="application/x-fontdata"/>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87" r:id="rId2"/>
    <p:sldMasterId id="2147483726" r:id="rId3"/>
  </p:sldMasterIdLst>
  <p:notesMasterIdLst>
    <p:notesMasterId r:id="rId69"/>
  </p:notesMasterIdLst>
  <p:sldIdLst>
    <p:sldId id="256" r:id="rId4"/>
    <p:sldId id="332" r:id="rId5"/>
    <p:sldId id="333" r:id="rId6"/>
    <p:sldId id="989" r:id="rId7"/>
    <p:sldId id="1044" r:id="rId8"/>
    <p:sldId id="987" r:id="rId9"/>
    <p:sldId id="1032" r:id="rId10"/>
    <p:sldId id="1031" r:id="rId11"/>
    <p:sldId id="992" r:id="rId12"/>
    <p:sldId id="1028" r:id="rId13"/>
    <p:sldId id="1029" r:id="rId14"/>
    <p:sldId id="1012" r:id="rId15"/>
    <p:sldId id="1047" r:id="rId16"/>
    <p:sldId id="1030" r:id="rId17"/>
    <p:sldId id="1013" r:id="rId18"/>
    <p:sldId id="1014" r:id="rId19"/>
    <p:sldId id="1024" r:id="rId20"/>
    <p:sldId id="1046" r:id="rId21"/>
    <p:sldId id="990" r:id="rId22"/>
    <p:sldId id="1027" r:id="rId23"/>
    <p:sldId id="1015" r:id="rId24"/>
    <p:sldId id="1048" r:id="rId25"/>
    <p:sldId id="1017" r:id="rId26"/>
    <p:sldId id="1045" r:id="rId27"/>
    <p:sldId id="991" r:id="rId28"/>
    <p:sldId id="1016" r:id="rId29"/>
    <p:sldId id="988" r:id="rId30"/>
    <p:sldId id="993" r:id="rId31"/>
    <p:sldId id="1018" r:id="rId32"/>
    <p:sldId id="1035" r:id="rId33"/>
    <p:sldId id="1011" r:id="rId34"/>
    <p:sldId id="1049" r:id="rId35"/>
    <p:sldId id="994" r:id="rId36"/>
    <p:sldId id="1036" r:id="rId37"/>
    <p:sldId id="995" r:id="rId38"/>
    <p:sldId id="997" r:id="rId39"/>
    <p:sldId id="998" r:id="rId40"/>
    <p:sldId id="1023" r:id="rId41"/>
    <p:sldId id="1037" r:id="rId42"/>
    <p:sldId id="1019" r:id="rId43"/>
    <p:sldId id="1038" r:id="rId44"/>
    <p:sldId id="1020" r:id="rId45"/>
    <p:sldId id="1039" r:id="rId46"/>
    <p:sldId id="1021" r:id="rId47"/>
    <p:sldId id="1022" r:id="rId48"/>
    <p:sldId id="999" r:id="rId49"/>
    <p:sldId id="1000" r:id="rId50"/>
    <p:sldId id="1040" r:id="rId51"/>
    <p:sldId id="1041" r:id="rId52"/>
    <p:sldId id="1002" r:id="rId53"/>
    <p:sldId id="1042" r:id="rId54"/>
    <p:sldId id="1025" r:id="rId55"/>
    <p:sldId id="1026" r:id="rId56"/>
    <p:sldId id="1001" r:id="rId57"/>
    <p:sldId id="1003" r:id="rId58"/>
    <p:sldId id="1004" r:id="rId59"/>
    <p:sldId id="1005" r:id="rId60"/>
    <p:sldId id="1006" r:id="rId61"/>
    <p:sldId id="1007" r:id="rId62"/>
    <p:sldId id="1008" r:id="rId63"/>
    <p:sldId id="1009" r:id="rId64"/>
    <p:sldId id="1010" r:id="rId65"/>
    <p:sldId id="1043" r:id="rId66"/>
    <p:sldId id="305" r:id="rId67"/>
    <p:sldId id="306" r:id="rId68"/>
  </p:sldIdLst>
  <p:sldSz cx="12192000" cy="6858000"/>
  <p:notesSz cx="6858000" cy="9144000"/>
  <p:embeddedFontLst>
    <p:embeddedFont>
      <p:font typeface="Arial Unicode MS" panose="020B0604020202020204" pitchFamily="34" charset="-128"/>
      <p:regular r:id="rId70"/>
    </p:embeddedFont>
    <p:embeddedFont>
      <p:font typeface="Inria Sans" panose="020B0604020202020204" charset="0"/>
      <p:regular r:id="rId71"/>
      <p:bold r:id="rId72"/>
      <p:italic r:id="rId73"/>
      <p:boldItalic r:id="rId74"/>
    </p:embeddedFont>
    <p:embeddedFont>
      <p:font typeface="Montserrat" panose="00000500000000000000" pitchFamily="2" charset="0"/>
      <p:regular r:id="rId75"/>
      <p:bold r:id="rId76"/>
      <p:italic r:id="rId77"/>
      <p:boldItalic r:id="rId78"/>
    </p:embeddedFont>
    <p:embeddedFont>
      <p:font typeface="Montserrat Light" panose="00000400000000000000" pitchFamily="2" charset="0"/>
      <p:regular r:id="rId79"/>
      <p:bold r:id="rId80"/>
      <p:italic r:id="rId81"/>
      <p:boldItalic r:id="rId82"/>
    </p:embeddedFont>
    <p:embeddedFont>
      <p:font typeface="Montserrat Medium" panose="00000600000000000000" pitchFamily="2" charset="0"/>
      <p:regular r:id="rId83"/>
      <p:bold r:id="rId84"/>
      <p:italic r:id="rId85"/>
      <p:boldItalic r:id="rId86"/>
    </p:embeddedFont>
    <p:embeddedFont>
      <p:font typeface="Open Sans" panose="020B0606030504020204" pitchFamily="34" charset="0"/>
      <p:regular r:id="rId87"/>
      <p:bold r:id="rId88"/>
      <p:italic r:id="rId89"/>
      <p:boldItalic r:id="rId9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10" roundtripDataSignature="AMtx7mhSpfrrXgxJMKPswv5MnnlKQaHrX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7D8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362" autoAdjust="0"/>
    <p:restoredTop sz="69913" autoAdjust="0"/>
  </p:normalViewPr>
  <p:slideViewPr>
    <p:cSldViewPr snapToGrid="0">
      <p:cViewPr varScale="1">
        <p:scale>
          <a:sx n="57" d="100"/>
          <a:sy n="57" d="100"/>
        </p:scale>
        <p:origin x="168" y="43"/>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6" Type="http://schemas.openxmlformats.org/officeDocument/2006/relationships/font" Target="fonts/font7.fntdata"/><Relationship Id="rId84" Type="http://schemas.openxmlformats.org/officeDocument/2006/relationships/font" Target="fonts/font15.fntdata"/><Relationship Id="rId89" Type="http://schemas.openxmlformats.org/officeDocument/2006/relationships/font" Target="fonts/font20.fntdata"/><Relationship Id="rId112" Type="http://schemas.openxmlformats.org/officeDocument/2006/relationships/viewProps" Target="viewProps.xml"/><Relationship Id="rId7" Type="http://schemas.openxmlformats.org/officeDocument/2006/relationships/slide" Target="slides/slide4.xml"/><Relationship Id="rId71" Type="http://schemas.openxmlformats.org/officeDocument/2006/relationships/font" Target="fonts/font2.fntdata"/><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font" Target="fonts/font5.fntdata"/><Relationship Id="rId79" Type="http://schemas.openxmlformats.org/officeDocument/2006/relationships/font" Target="fonts/font10.fntdata"/><Relationship Id="rId87" Type="http://schemas.openxmlformats.org/officeDocument/2006/relationships/font" Target="fonts/font18.fntdata"/><Relationship Id="rId110" Type="http://customschemas.google.com/relationships/presentationmetadata" Target="metadata"/><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font" Target="fonts/font13.fntdata"/><Relationship Id="rId90" Type="http://schemas.openxmlformats.org/officeDocument/2006/relationships/font" Target="fonts/font21.fntdata"/><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notesMaster" Target="notesMasters/notesMaster1.xml"/><Relationship Id="rId77" Type="http://schemas.openxmlformats.org/officeDocument/2006/relationships/font" Target="fonts/font8.fntdata"/><Relationship Id="rId113" Type="http://schemas.openxmlformats.org/officeDocument/2006/relationships/theme" Target="theme/theme1.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font" Target="fonts/font3.fntdata"/><Relationship Id="rId80" Type="http://schemas.openxmlformats.org/officeDocument/2006/relationships/font" Target="fonts/font11.fntdata"/><Relationship Id="rId85" Type="http://schemas.openxmlformats.org/officeDocument/2006/relationships/font" Target="fonts/font16.fntdata"/><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font" Target="fonts/font1.fntdata"/><Relationship Id="rId75" Type="http://schemas.openxmlformats.org/officeDocument/2006/relationships/font" Target="fonts/font6.fntdata"/><Relationship Id="rId83" Type="http://schemas.openxmlformats.org/officeDocument/2006/relationships/font" Target="fonts/font14.fntdata"/><Relationship Id="rId88" Type="http://schemas.openxmlformats.org/officeDocument/2006/relationships/font" Target="fonts/font19.fntdata"/><Relationship Id="rId11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14" Type="http://schemas.openxmlformats.org/officeDocument/2006/relationships/tableStyles" Target="tableStyles.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font" Target="fonts/font4.fntdata"/><Relationship Id="rId78" Type="http://schemas.openxmlformats.org/officeDocument/2006/relationships/font" Target="fonts/font9.fntdata"/><Relationship Id="rId81" Type="http://schemas.openxmlformats.org/officeDocument/2006/relationships/font" Target="fonts/font12.fntdata"/><Relationship Id="rId86" Type="http://schemas.openxmlformats.org/officeDocument/2006/relationships/font" Target="fonts/font17.fntdata"/><Relationship Id="rId4" Type="http://schemas.openxmlformats.org/officeDocument/2006/relationships/slide" Target="slides/slide1.xml"/><Relationship Id="rId9"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216000" y="812520"/>
            <a:ext cx="7127280" cy="400896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756000" y="5078520"/>
            <a:ext cx="6047640" cy="4811040"/>
          </a:xfrm>
          <a:prstGeom prst="rect">
            <a:avLst/>
          </a:prstGeom>
          <a:noFill/>
          <a:ln>
            <a:noFill/>
          </a:ln>
        </p:spPr>
        <p:txBody>
          <a:bodyPr spcFirstLastPara="1" wrap="square" lIns="0" tIns="0" rIns="0" bIns="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6pPr>
            <a:lvl7pPr marL="3200400" marR="0" lvl="6"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7pPr>
            <a:lvl8pPr marL="3657600" marR="0" lvl="7"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8pPr>
            <a:lvl9pPr marL="4114800" marR="0" lvl="8"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9pPr>
          </a:lstStyle>
          <a:p>
            <a:endParaRPr/>
          </a:p>
        </p:txBody>
      </p:sp>
      <p:sp>
        <p:nvSpPr>
          <p:cNvPr id="5" name="Google Shape;5;n"/>
          <p:cNvSpPr txBox="1">
            <a:spLocks noGrp="1"/>
          </p:cNvSpPr>
          <p:nvPr>
            <p:ph type="hdr" idx="3"/>
          </p:nvPr>
        </p:nvSpPr>
        <p:spPr>
          <a:xfrm>
            <a:off x="0" y="0"/>
            <a:ext cx="3280680" cy="534240"/>
          </a:xfrm>
          <a:prstGeom prst="rect">
            <a:avLst/>
          </a:prstGeom>
          <a:noFill/>
          <a:ln>
            <a:noFill/>
          </a:ln>
        </p:spPr>
        <p:txBody>
          <a:bodyPr spcFirstLastPara="1" wrap="square" lIns="0" tIns="0" rIns="0" bIns="0" anchor="t" anchorCtr="0">
            <a:noAutofit/>
          </a:bodyPr>
          <a:lstStyle>
            <a:lvl1pPr marR="0" lvl="0" algn="l" rtl="0">
              <a:spcBef>
                <a:spcPts val="0"/>
              </a:spcBef>
              <a:spcAft>
                <a:spcPts val="0"/>
              </a:spcAft>
              <a:buSzPts val="1400"/>
              <a:buNone/>
              <a:defRPr sz="18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6" name="Google Shape;6;n"/>
          <p:cNvSpPr txBox="1">
            <a:spLocks noGrp="1"/>
          </p:cNvSpPr>
          <p:nvPr>
            <p:ph type="dt" idx="10"/>
          </p:nvPr>
        </p:nvSpPr>
        <p:spPr>
          <a:xfrm>
            <a:off x="4278960" y="0"/>
            <a:ext cx="3280680" cy="534240"/>
          </a:xfrm>
          <a:prstGeom prst="rect">
            <a:avLst/>
          </a:prstGeom>
          <a:noFill/>
          <a:ln>
            <a:noFill/>
          </a:ln>
        </p:spPr>
        <p:txBody>
          <a:bodyPr spcFirstLastPara="1" wrap="square" lIns="0" tIns="0" rIns="0" bIns="0" anchor="t" anchorCtr="0">
            <a:noAutofit/>
          </a:bodyPr>
          <a:lstStyle>
            <a:lvl1pPr marR="0" lvl="0" algn="r" rtl="0">
              <a:spcBef>
                <a:spcPts val="0"/>
              </a:spcBef>
              <a:spcAft>
                <a:spcPts val="0"/>
              </a:spcAft>
              <a:buClr>
                <a:srgbClr val="000000"/>
              </a:buClr>
              <a:buSzPts val="1400"/>
              <a:buFont typeface="Times New Roman"/>
              <a:buNone/>
              <a:defRPr sz="1400" b="0" i="0" u="none" strike="noStrike" cap="none">
                <a:solidFill>
                  <a:srgbClr val="000000"/>
                </a:solidFill>
                <a:latin typeface="Times New Roman"/>
                <a:ea typeface="Times New Roman"/>
                <a:cs typeface="Times New Roman"/>
                <a:sym typeface="Times New Roman"/>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10157400"/>
            <a:ext cx="3280680" cy="53424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Clr>
                <a:srgbClr val="000000"/>
              </a:buClr>
              <a:buSzPts val="1400"/>
              <a:buFont typeface="Times New Roman"/>
              <a:buNone/>
              <a:defRPr sz="1400" b="0" i="0" u="none" strike="noStrike" cap="none">
                <a:solidFill>
                  <a:srgbClr val="000000"/>
                </a:solidFill>
                <a:latin typeface="Times New Roman"/>
                <a:ea typeface="Times New Roman"/>
                <a:cs typeface="Times New Roman"/>
                <a:sym typeface="Times New Roman"/>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4278960" y="10157400"/>
            <a:ext cx="3280680" cy="534240"/>
          </a:xfrm>
          <a:prstGeom prst="rect">
            <a:avLst/>
          </a:prstGeom>
          <a:noFill/>
          <a:ln>
            <a:noFill/>
          </a:ln>
        </p:spPr>
        <p:txBody>
          <a:bodyPr spcFirstLastPara="1" wrap="square" lIns="0" tIns="0" rIns="0" bIns="0" anchor="b" anchorCtr="0">
            <a:noAutofit/>
          </a:bodyPr>
          <a:lstStyle/>
          <a:p>
            <a:pPr marL="0" marR="0" lvl="0" indent="0" algn="r" rtl="0">
              <a:spcBef>
                <a:spcPts val="0"/>
              </a:spcBef>
              <a:spcAft>
                <a:spcPts val="0"/>
              </a:spcAft>
              <a:buClr>
                <a:srgbClr val="000000"/>
              </a:buClr>
              <a:buSzPts val="1400"/>
              <a:buFont typeface="Times New Roman"/>
              <a:buNone/>
            </a:pPr>
            <a:fld id="{00000000-1234-1234-1234-123412341234}" type="slidenum">
              <a:rPr lang="en-US" sz="1400" b="0" i="0" u="none" strike="noStrike" cap="none">
                <a:solidFill>
                  <a:srgbClr val="000000"/>
                </a:solidFill>
                <a:latin typeface="Times New Roman"/>
                <a:ea typeface="Times New Roman"/>
                <a:cs typeface="Times New Roman"/>
                <a:sym typeface="Times New Roman"/>
              </a:rPr>
              <a:t>‹#›</a:t>
            </a:fld>
            <a:endParaRPr sz="1400" b="0" i="0" u="none" strike="noStrike" cap="none">
              <a:solidFill>
                <a:srgbClr val="000000"/>
              </a:solidFill>
              <a:latin typeface="Times New Roman"/>
              <a:ea typeface="Times New Roman"/>
              <a:cs typeface="Times New Roman"/>
              <a:sym typeface="Times New Roman"/>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p1:notes"/>
          <p:cNvSpPr>
            <a:spLocks noGrp="1" noRot="1" noChangeAspect="1"/>
          </p:cNvSpPr>
          <p:nvPr>
            <p:ph type="sldImg" idx="2"/>
          </p:nvPr>
        </p:nvSpPr>
        <p:spPr>
          <a:xfrm>
            <a:off x="381000" y="685800"/>
            <a:ext cx="6092825" cy="342741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61" name="Google Shape;461;p1:notes"/>
          <p:cNvSpPr txBox="1">
            <a:spLocks noGrp="1"/>
          </p:cNvSpPr>
          <p:nvPr>
            <p:ph type="body" idx="1"/>
          </p:nvPr>
        </p:nvSpPr>
        <p:spPr>
          <a:xfrm>
            <a:off x="685800" y="4343400"/>
            <a:ext cx="5484240" cy="4112640"/>
          </a:xfrm>
          <a:prstGeom prst="rect">
            <a:avLst/>
          </a:prstGeom>
          <a:noFill/>
          <a:ln>
            <a:noFill/>
          </a:ln>
        </p:spPr>
        <p:txBody>
          <a:bodyPr spcFirstLastPara="1" wrap="square" lIns="0" tIns="91425" rIns="0" bIns="91425" anchor="t" anchorCtr="0">
            <a:noAutofit/>
          </a:bodyPr>
          <a:lstStyle/>
          <a:p>
            <a:pPr marL="216000" lvl="0" indent="0" algn="l" rtl="0">
              <a:lnSpc>
                <a:spcPct val="100000"/>
              </a:lnSpc>
              <a:spcBef>
                <a:spcPts val="0"/>
              </a:spcBef>
              <a:spcAft>
                <a:spcPts val="0"/>
              </a:spcAft>
              <a:buClr>
                <a:srgbClr val="333333"/>
              </a:buClr>
              <a:buSzPts val="1100"/>
              <a:buFont typeface="Open Sans"/>
              <a:buNone/>
            </a:pPr>
            <a:endParaRPr sz="1100" b="0" strike="noStrike" dirty="0">
              <a:solidFill>
                <a:srgbClr val="000000"/>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16FC8B-EC21-4628-9841-D5B4060FE8AA}" type="slidenum">
              <a:rPr lang="en-US" smtClean="0"/>
              <a:t>10</a:t>
            </a:fld>
            <a:endParaRPr lang="en-US"/>
          </a:p>
        </p:txBody>
      </p:sp>
    </p:spTree>
    <p:extLst>
      <p:ext uri="{BB962C8B-B14F-4D97-AF65-F5344CB8AC3E}">
        <p14:creationId xmlns:p14="http://schemas.microsoft.com/office/powerpoint/2010/main" val="31251059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16FC8B-EC21-4628-9841-D5B4060FE8AA}" type="slidenum">
              <a:rPr lang="en-US" smtClean="0"/>
              <a:t>11</a:t>
            </a:fld>
            <a:endParaRPr lang="en-US"/>
          </a:p>
        </p:txBody>
      </p:sp>
    </p:spTree>
    <p:extLst>
      <p:ext uri="{BB962C8B-B14F-4D97-AF65-F5344CB8AC3E}">
        <p14:creationId xmlns:p14="http://schemas.microsoft.com/office/powerpoint/2010/main" val="38603343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pPr>
              <a:buFont typeface="Arial" panose="020B0604020202020204" pitchFamily="34" charset="0"/>
              <a:buChar char="•"/>
            </a:pPr>
            <a:r>
              <a:rPr lang="en-US" dirty="0"/>
              <a:t>Kolb’s cycle is an important element of adult learning theory. It recognizes the relationship between experience, observation, theory and application. Learners will vary in terms of where they want to start in the cycle. Some may prefer to start with experience, some with theory </a:t>
            </a:r>
            <a:r>
              <a:rPr lang="en-US" dirty="0" err="1"/>
              <a:t>etc</a:t>
            </a:r>
            <a:r>
              <a:rPr lang="en-US" dirty="0"/>
              <a:t>…</a:t>
            </a:r>
          </a:p>
        </p:txBody>
      </p:sp>
      <p:sp>
        <p:nvSpPr>
          <p:cNvPr id="4" name="Slide Number Placeholder 3"/>
          <p:cNvSpPr>
            <a:spLocks noGrp="1"/>
          </p:cNvSpPr>
          <p:nvPr>
            <p:ph type="sldNum" sz="quarter" idx="5"/>
          </p:nvPr>
        </p:nvSpPr>
        <p:spPr/>
        <p:txBody>
          <a:bodyPr/>
          <a:lstStyle/>
          <a:p>
            <a:fld id="{DC16FC8B-EC21-4628-9841-D5B4060FE8AA}" type="slidenum">
              <a:rPr lang="en-US" smtClean="0"/>
              <a:t>12</a:t>
            </a:fld>
            <a:endParaRPr lang="en-US"/>
          </a:p>
        </p:txBody>
      </p:sp>
    </p:spTree>
    <p:extLst>
      <p:ext uri="{BB962C8B-B14F-4D97-AF65-F5344CB8AC3E}">
        <p14:creationId xmlns:p14="http://schemas.microsoft.com/office/powerpoint/2010/main" val="42000818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0ACE76-401E-A2FF-B545-C07F308FA1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9C6C38-2612-9601-1D17-37D48DE0F4C8}"/>
              </a:ext>
            </a:extLst>
          </p:cNvPr>
          <p:cNvSpPr>
            <a:spLocks noGrp="1" noRot="1" noChangeAspect="1"/>
          </p:cNvSpPr>
          <p:nvPr>
            <p:ph type="sldImg"/>
          </p:nvPr>
        </p:nvSpPr>
        <p:spPr>
          <a:xfrm>
            <a:off x="217488" y="812800"/>
            <a:ext cx="7124700" cy="4008438"/>
          </a:xfrm>
        </p:spPr>
      </p:sp>
      <p:sp>
        <p:nvSpPr>
          <p:cNvPr id="3" name="Notes Placeholder 2">
            <a:extLst>
              <a:ext uri="{FF2B5EF4-FFF2-40B4-BE49-F238E27FC236}">
                <a16:creationId xmlns:a16="http://schemas.microsoft.com/office/drawing/2014/main" id="{EAC66759-DEF0-B451-BC31-521A3D439F8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9880CCC-F5D8-39B9-324D-3446A2FD84BB}"/>
              </a:ext>
            </a:extLst>
          </p:cNvPr>
          <p:cNvSpPr>
            <a:spLocks noGrp="1"/>
          </p:cNvSpPr>
          <p:nvPr>
            <p:ph type="sldNum" sz="quarter" idx="5"/>
          </p:nvPr>
        </p:nvSpPr>
        <p:spPr/>
        <p:txBody>
          <a:bodyPr/>
          <a:lstStyle/>
          <a:p>
            <a:fld id="{DC16FC8B-EC21-4628-9841-D5B4060FE8AA}" type="slidenum">
              <a:rPr lang="en-US" smtClean="0"/>
              <a:t>13</a:t>
            </a:fld>
            <a:endParaRPr lang="en-US"/>
          </a:p>
        </p:txBody>
      </p:sp>
    </p:spTree>
    <p:extLst>
      <p:ext uri="{BB962C8B-B14F-4D97-AF65-F5344CB8AC3E}">
        <p14:creationId xmlns:p14="http://schemas.microsoft.com/office/powerpoint/2010/main" val="18089730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16FC8B-EC21-4628-9841-D5B4060FE8AA}" type="slidenum">
              <a:rPr lang="en-US" smtClean="0"/>
              <a:t>14</a:t>
            </a:fld>
            <a:endParaRPr lang="en-US"/>
          </a:p>
        </p:txBody>
      </p:sp>
    </p:spTree>
    <p:extLst>
      <p:ext uri="{BB962C8B-B14F-4D97-AF65-F5344CB8AC3E}">
        <p14:creationId xmlns:p14="http://schemas.microsoft.com/office/powerpoint/2010/main" val="27177390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16FC8B-EC21-4628-9841-D5B4060FE8AA}" type="slidenum">
              <a:rPr lang="en-US" smtClean="0"/>
              <a:t>15</a:t>
            </a:fld>
            <a:endParaRPr lang="en-US"/>
          </a:p>
        </p:txBody>
      </p:sp>
    </p:spTree>
    <p:extLst>
      <p:ext uri="{BB962C8B-B14F-4D97-AF65-F5344CB8AC3E}">
        <p14:creationId xmlns:p14="http://schemas.microsoft.com/office/powerpoint/2010/main" val="35323670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16FC8B-EC21-4628-9841-D5B4060FE8AA}" type="slidenum">
              <a:rPr lang="en-US" smtClean="0"/>
              <a:t>16</a:t>
            </a:fld>
            <a:endParaRPr lang="en-US"/>
          </a:p>
        </p:txBody>
      </p:sp>
    </p:spTree>
    <p:extLst>
      <p:ext uri="{BB962C8B-B14F-4D97-AF65-F5344CB8AC3E}">
        <p14:creationId xmlns:p14="http://schemas.microsoft.com/office/powerpoint/2010/main" val="15870266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16FC8B-EC21-4628-9841-D5B4060FE8AA}" type="slidenum">
              <a:rPr lang="en-US" smtClean="0"/>
              <a:t>17</a:t>
            </a:fld>
            <a:endParaRPr lang="en-US"/>
          </a:p>
        </p:txBody>
      </p:sp>
    </p:spTree>
    <p:extLst>
      <p:ext uri="{BB962C8B-B14F-4D97-AF65-F5344CB8AC3E}">
        <p14:creationId xmlns:p14="http://schemas.microsoft.com/office/powerpoint/2010/main" val="22217455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8C8134-DD08-54F2-8972-FF58B6EBFED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AFC982-CA3C-8D65-C894-8022E5E24CA5}"/>
              </a:ext>
            </a:extLst>
          </p:cNvPr>
          <p:cNvSpPr>
            <a:spLocks noGrp="1" noRot="1" noChangeAspect="1"/>
          </p:cNvSpPr>
          <p:nvPr>
            <p:ph type="sldImg"/>
          </p:nvPr>
        </p:nvSpPr>
        <p:spPr>
          <a:xfrm>
            <a:off x="217488" y="812800"/>
            <a:ext cx="7124700" cy="4008438"/>
          </a:xfrm>
        </p:spPr>
      </p:sp>
      <p:sp>
        <p:nvSpPr>
          <p:cNvPr id="3" name="Notes Placeholder 2">
            <a:extLst>
              <a:ext uri="{FF2B5EF4-FFF2-40B4-BE49-F238E27FC236}">
                <a16:creationId xmlns:a16="http://schemas.microsoft.com/office/drawing/2014/main" id="{F3DFBBFB-E3D6-19DA-0CF4-36CF7E300DA2}"/>
              </a:ext>
            </a:extLst>
          </p:cNvPr>
          <p:cNvSpPr>
            <a:spLocks noGrp="1"/>
          </p:cNvSpPr>
          <p:nvPr>
            <p:ph type="body" idx="1"/>
          </p:nvPr>
        </p:nvSpPr>
        <p:spPr/>
        <p:txBody>
          <a:bodyPr/>
          <a:lstStyle/>
          <a:p>
            <a:r>
              <a:rPr lang="en-US" dirty="0"/>
              <a:t>The classroom can be divided into their groups for the day, ~4-5, and each participant will have a chance to self-define in one of the group roles. Chance to discuss whether roles are fixed or vary. The participant will be able to revisit their own role later in the day</a:t>
            </a:r>
          </a:p>
        </p:txBody>
      </p:sp>
      <p:sp>
        <p:nvSpPr>
          <p:cNvPr id="4" name="Slide Number Placeholder 3">
            <a:extLst>
              <a:ext uri="{FF2B5EF4-FFF2-40B4-BE49-F238E27FC236}">
                <a16:creationId xmlns:a16="http://schemas.microsoft.com/office/drawing/2014/main" id="{E4C7A96A-2BAF-A571-ED3A-8BD35871CA3A}"/>
              </a:ext>
            </a:extLst>
          </p:cNvPr>
          <p:cNvSpPr>
            <a:spLocks noGrp="1"/>
          </p:cNvSpPr>
          <p:nvPr>
            <p:ph type="sldNum" sz="quarter" idx="5"/>
          </p:nvPr>
        </p:nvSpPr>
        <p:spPr/>
        <p:txBody>
          <a:bodyPr/>
          <a:lstStyle/>
          <a:p>
            <a:fld id="{DC16FC8B-EC21-4628-9841-D5B4060FE8AA}" type="slidenum">
              <a:rPr lang="en-US" smtClean="0"/>
              <a:t>18</a:t>
            </a:fld>
            <a:endParaRPr lang="en-US"/>
          </a:p>
        </p:txBody>
      </p:sp>
    </p:spTree>
    <p:extLst>
      <p:ext uri="{BB962C8B-B14F-4D97-AF65-F5344CB8AC3E}">
        <p14:creationId xmlns:p14="http://schemas.microsoft.com/office/powerpoint/2010/main" val="41519986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pPr>
              <a:buFont typeface="Arial" panose="020B0604020202020204" pitchFamily="34" charset="0"/>
              <a:buChar char="•"/>
            </a:pPr>
            <a:r>
              <a:rPr lang="en-US" dirty="0"/>
              <a:t>1 group to discuss adult learner, what works well for adults, what does not work well</a:t>
            </a:r>
          </a:p>
          <a:p>
            <a:pPr>
              <a:buFont typeface="Arial" panose="020B0604020202020204" pitchFamily="34" charset="0"/>
              <a:buChar char="•"/>
            </a:pPr>
            <a:r>
              <a:rPr lang="en-US" dirty="0"/>
              <a:t>The other group to discuss child learner similarly</a:t>
            </a:r>
          </a:p>
          <a:p>
            <a:pPr>
              <a:buFont typeface="Arial" panose="020B0604020202020204" pitchFamily="34" charset="0"/>
              <a:buChar char="•"/>
            </a:pPr>
            <a:r>
              <a:rPr lang="en-US" dirty="0"/>
              <a:t>Feedback</a:t>
            </a:r>
          </a:p>
        </p:txBody>
      </p:sp>
      <p:sp>
        <p:nvSpPr>
          <p:cNvPr id="4" name="Slide Number Placeholder 3"/>
          <p:cNvSpPr>
            <a:spLocks noGrp="1"/>
          </p:cNvSpPr>
          <p:nvPr>
            <p:ph type="sldNum" sz="quarter" idx="5"/>
          </p:nvPr>
        </p:nvSpPr>
        <p:spPr/>
        <p:txBody>
          <a:bodyPr/>
          <a:lstStyle/>
          <a:p>
            <a:fld id="{DC16FC8B-EC21-4628-9841-D5B4060FE8AA}" type="slidenum">
              <a:rPr lang="en-US" smtClean="0"/>
              <a:t>19</a:t>
            </a:fld>
            <a:endParaRPr lang="en-US"/>
          </a:p>
        </p:txBody>
      </p:sp>
    </p:spTree>
    <p:extLst>
      <p:ext uri="{BB962C8B-B14F-4D97-AF65-F5344CB8AC3E}">
        <p14:creationId xmlns:p14="http://schemas.microsoft.com/office/powerpoint/2010/main" val="737096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CHECK UKRAINIAN </a:t>
            </a:r>
          </a:p>
        </p:txBody>
      </p:sp>
      <p:sp>
        <p:nvSpPr>
          <p:cNvPr id="4" name="Slide Number Placeholder 3"/>
          <p:cNvSpPr>
            <a:spLocks noGrp="1"/>
          </p:cNvSpPr>
          <p:nvPr>
            <p:ph type="sldNum" idx="25"/>
          </p:nvPr>
        </p:nvSpPr>
        <p:spPr/>
        <p:txBody>
          <a:bodyPr/>
          <a:lstStyle/>
          <a:p>
            <a:pPr indent="0" algn="r">
              <a:buNone/>
            </a:pPr>
            <a:fld id="{5562130D-BB50-49BC-837B-09DA9DCC0812}" type="slidenum">
              <a:rPr lang="en-GB" sz="1400" b="0" strike="noStrike" spc="-1" smtClean="0">
                <a:solidFill>
                  <a:srgbClr val="000000"/>
                </a:solidFill>
                <a:latin typeface="Times New Roman"/>
              </a:rPr>
              <a:t>2</a:t>
            </a:fld>
            <a:endParaRPr lang="en-GB" sz="1400" b="0" strike="noStrike" spc="-1">
              <a:solidFill>
                <a:srgbClr val="000000"/>
              </a:solidFill>
              <a:latin typeface="Times New Roman"/>
            </a:endParaRPr>
          </a:p>
        </p:txBody>
      </p:sp>
    </p:spTree>
    <p:extLst>
      <p:ext uri="{BB962C8B-B14F-4D97-AF65-F5344CB8AC3E}">
        <p14:creationId xmlns:p14="http://schemas.microsoft.com/office/powerpoint/2010/main" val="4668527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16FC8B-EC21-4628-9841-D5B4060FE8AA}" type="slidenum">
              <a:rPr lang="en-US" smtClean="0"/>
              <a:t>20</a:t>
            </a:fld>
            <a:endParaRPr lang="en-US"/>
          </a:p>
        </p:txBody>
      </p:sp>
    </p:spTree>
    <p:extLst>
      <p:ext uri="{BB962C8B-B14F-4D97-AF65-F5344CB8AC3E}">
        <p14:creationId xmlns:p14="http://schemas.microsoft.com/office/powerpoint/2010/main" val="15666040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16FC8B-EC21-4628-9841-D5B4060FE8AA}" type="slidenum">
              <a:rPr lang="en-US" smtClean="0"/>
              <a:t>21</a:t>
            </a:fld>
            <a:endParaRPr lang="en-US"/>
          </a:p>
        </p:txBody>
      </p:sp>
    </p:spTree>
    <p:extLst>
      <p:ext uri="{BB962C8B-B14F-4D97-AF65-F5344CB8AC3E}">
        <p14:creationId xmlns:p14="http://schemas.microsoft.com/office/powerpoint/2010/main" val="15246388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C3E3DA-014B-B614-0D20-B15BCAA98E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E042DC8-AD2E-1C05-6A13-A286EF4AD0EF}"/>
              </a:ext>
            </a:extLst>
          </p:cNvPr>
          <p:cNvSpPr>
            <a:spLocks noGrp="1" noRot="1" noChangeAspect="1"/>
          </p:cNvSpPr>
          <p:nvPr>
            <p:ph type="sldImg"/>
          </p:nvPr>
        </p:nvSpPr>
        <p:spPr>
          <a:xfrm>
            <a:off x="217488" y="812800"/>
            <a:ext cx="7124700" cy="4008438"/>
          </a:xfrm>
        </p:spPr>
      </p:sp>
      <p:sp>
        <p:nvSpPr>
          <p:cNvPr id="3" name="Notes Placeholder 2">
            <a:extLst>
              <a:ext uri="{FF2B5EF4-FFF2-40B4-BE49-F238E27FC236}">
                <a16:creationId xmlns:a16="http://schemas.microsoft.com/office/drawing/2014/main" id="{221771F8-A59E-33B4-032D-2CFB8ED65473}"/>
              </a:ext>
            </a:extLst>
          </p:cNvPr>
          <p:cNvSpPr>
            <a:spLocks noGrp="1"/>
          </p:cNvSpPr>
          <p:nvPr>
            <p:ph type="body" idx="1"/>
          </p:nvPr>
        </p:nvSpPr>
        <p:spPr/>
        <p:txBody>
          <a:bodyPr/>
          <a:lstStyle/>
          <a:p>
            <a:pPr>
              <a:buFont typeface="Arial" panose="020B0604020202020204" pitchFamily="34" charset="0"/>
              <a:buChar char="•"/>
            </a:pPr>
            <a:r>
              <a:rPr lang="en-US" dirty="0"/>
              <a:t>The take home message is to understand that participants have different approaches to theory vs practice and thinking vs feeling</a:t>
            </a:r>
          </a:p>
          <a:p>
            <a:pPr>
              <a:buFont typeface="Arial" panose="020B0604020202020204" pitchFamily="34" charset="0"/>
              <a:buChar char="•"/>
            </a:pPr>
            <a:r>
              <a:rPr lang="en-US" dirty="0"/>
              <a:t>Useful to conduct a pole</a:t>
            </a:r>
          </a:p>
        </p:txBody>
      </p:sp>
      <p:sp>
        <p:nvSpPr>
          <p:cNvPr id="4" name="Slide Number Placeholder 3">
            <a:extLst>
              <a:ext uri="{FF2B5EF4-FFF2-40B4-BE49-F238E27FC236}">
                <a16:creationId xmlns:a16="http://schemas.microsoft.com/office/drawing/2014/main" id="{66F0773C-B374-9737-9A0D-4760F598D74C}"/>
              </a:ext>
            </a:extLst>
          </p:cNvPr>
          <p:cNvSpPr>
            <a:spLocks noGrp="1"/>
          </p:cNvSpPr>
          <p:nvPr>
            <p:ph type="sldNum" sz="quarter" idx="5"/>
          </p:nvPr>
        </p:nvSpPr>
        <p:spPr/>
        <p:txBody>
          <a:bodyPr/>
          <a:lstStyle/>
          <a:p>
            <a:fld id="{DC16FC8B-EC21-4628-9841-D5B4060FE8AA}" type="slidenum">
              <a:rPr lang="en-US" smtClean="0"/>
              <a:t>22</a:t>
            </a:fld>
            <a:endParaRPr lang="en-US"/>
          </a:p>
        </p:txBody>
      </p:sp>
    </p:spTree>
    <p:extLst>
      <p:ext uri="{BB962C8B-B14F-4D97-AF65-F5344CB8AC3E}">
        <p14:creationId xmlns:p14="http://schemas.microsoft.com/office/powerpoint/2010/main" val="22700370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16FC8B-EC21-4628-9841-D5B4060FE8AA}" type="slidenum">
              <a:rPr lang="en-US" smtClean="0"/>
              <a:t>23</a:t>
            </a:fld>
            <a:endParaRPr lang="en-US"/>
          </a:p>
        </p:txBody>
      </p:sp>
    </p:spTree>
    <p:extLst>
      <p:ext uri="{BB962C8B-B14F-4D97-AF65-F5344CB8AC3E}">
        <p14:creationId xmlns:p14="http://schemas.microsoft.com/office/powerpoint/2010/main" val="7420197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D60BC8-1AD6-029D-AB99-63AE3CED657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FC321D1-F01C-07D0-9225-18F0816C1141}"/>
              </a:ext>
            </a:extLst>
          </p:cNvPr>
          <p:cNvSpPr>
            <a:spLocks noGrp="1" noRot="1" noChangeAspect="1"/>
          </p:cNvSpPr>
          <p:nvPr>
            <p:ph type="sldImg"/>
          </p:nvPr>
        </p:nvSpPr>
        <p:spPr>
          <a:xfrm>
            <a:off x="217488" y="812800"/>
            <a:ext cx="7124700" cy="4008438"/>
          </a:xfrm>
        </p:spPr>
      </p:sp>
      <p:sp>
        <p:nvSpPr>
          <p:cNvPr id="3" name="Notes Placeholder 2">
            <a:extLst>
              <a:ext uri="{FF2B5EF4-FFF2-40B4-BE49-F238E27FC236}">
                <a16:creationId xmlns:a16="http://schemas.microsoft.com/office/drawing/2014/main" id="{939D3605-4D8D-E166-EF15-849E469456C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212AFB7-46F0-B817-D365-E69E397A8258}"/>
              </a:ext>
            </a:extLst>
          </p:cNvPr>
          <p:cNvSpPr>
            <a:spLocks noGrp="1"/>
          </p:cNvSpPr>
          <p:nvPr>
            <p:ph type="sldNum" sz="quarter" idx="5"/>
          </p:nvPr>
        </p:nvSpPr>
        <p:spPr/>
        <p:txBody>
          <a:bodyPr/>
          <a:lstStyle/>
          <a:p>
            <a:fld id="{DC16FC8B-EC21-4628-9841-D5B4060FE8AA}" type="slidenum">
              <a:rPr lang="en-US" smtClean="0"/>
              <a:t>24</a:t>
            </a:fld>
            <a:endParaRPr lang="en-US"/>
          </a:p>
        </p:txBody>
      </p:sp>
    </p:spTree>
    <p:extLst>
      <p:ext uri="{BB962C8B-B14F-4D97-AF65-F5344CB8AC3E}">
        <p14:creationId xmlns:p14="http://schemas.microsoft.com/office/powerpoint/2010/main" val="5458191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16FC8B-EC21-4628-9841-D5B4060FE8AA}" type="slidenum">
              <a:rPr lang="en-US" smtClean="0"/>
              <a:t>25</a:t>
            </a:fld>
            <a:endParaRPr lang="en-US"/>
          </a:p>
        </p:txBody>
      </p:sp>
    </p:spTree>
    <p:extLst>
      <p:ext uri="{BB962C8B-B14F-4D97-AF65-F5344CB8AC3E}">
        <p14:creationId xmlns:p14="http://schemas.microsoft.com/office/powerpoint/2010/main" val="236108462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16FC8B-EC21-4628-9841-D5B4060FE8AA}" type="slidenum">
              <a:rPr lang="en-US" smtClean="0"/>
              <a:t>26</a:t>
            </a:fld>
            <a:endParaRPr lang="en-US"/>
          </a:p>
        </p:txBody>
      </p:sp>
    </p:spTree>
    <p:extLst>
      <p:ext uri="{BB962C8B-B14F-4D97-AF65-F5344CB8AC3E}">
        <p14:creationId xmlns:p14="http://schemas.microsoft.com/office/powerpoint/2010/main" val="37800547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r>
              <a:rPr lang="en-US" dirty="0"/>
              <a:t>A reminder of the skills for the day</a:t>
            </a:r>
          </a:p>
        </p:txBody>
      </p:sp>
      <p:sp>
        <p:nvSpPr>
          <p:cNvPr id="4" name="Slide Number Placeholder 3"/>
          <p:cNvSpPr>
            <a:spLocks noGrp="1"/>
          </p:cNvSpPr>
          <p:nvPr>
            <p:ph type="sldNum" sz="quarter" idx="5"/>
          </p:nvPr>
        </p:nvSpPr>
        <p:spPr/>
        <p:txBody>
          <a:bodyPr/>
          <a:lstStyle/>
          <a:p>
            <a:fld id="{DC16FC8B-EC21-4628-9841-D5B4060FE8AA}" type="slidenum">
              <a:rPr lang="en-US" smtClean="0"/>
              <a:t>27</a:t>
            </a:fld>
            <a:endParaRPr lang="en-US"/>
          </a:p>
        </p:txBody>
      </p:sp>
    </p:spTree>
    <p:extLst>
      <p:ext uri="{BB962C8B-B14F-4D97-AF65-F5344CB8AC3E}">
        <p14:creationId xmlns:p14="http://schemas.microsoft.com/office/powerpoint/2010/main" val="34710313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16FC8B-EC21-4628-9841-D5B4060FE8AA}" type="slidenum">
              <a:rPr lang="en-US" smtClean="0"/>
              <a:t>28</a:t>
            </a:fld>
            <a:endParaRPr lang="en-US"/>
          </a:p>
        </p:txBody>
      </p:sp>
    </p:spTree>
    <p:extLst>
      <p:ext uri="{BB962C8B-B14F-4D97-AF65-F5344CB8AC3E}">
        <p14:creationId xmlns:p14="http://schemas.microsoft.com/office/powerpoint/2010/main" val="11081208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16FC8B-EC21-4628-9841-D5B4060FE8AA}" type="slidenum">
              <a:rPr lang="en-US" smtClean="0"/>
              <a:t>29</a:t>
            </a:fld>
            <a:endParaRPr lang="en-US"/>
          </a:p>
        </p:txBody>
      </p:sp>
    </p:spTree>
    <p:extLst>
      <p:ext uri="{BB962C8B-B14F-4D97-AF65-F5344CB8AC3E}">
        <p14:creationId xmlns:p14="http://schemas.microsoft.com/office/powerpoint/2010/main" val="21442790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CHECK UKRAINIAN</a:t>
            </a:r>
          </a:p>
          <a:p>
            <a:endParaRPr lang="fr-FR" dirty="0"/>
          </a:p>
        </p:txBody>
      </p:sp>
      <p:sp>
        <p:nvSpPr>
          <p:cNvPr id="4" name="Slide Number Placeholder 3"/>
          <p:cNvSpPr>
            <a:spLocks noGrp="1"/>
          </p:cNvSpPr>
          <p:nvPr>
            <p:ph type="sldNum" idx="25"/>
          </p:nvPr>
        </p:nvSpPr>
        <p:spPr/>
        <p:txBody>
          <a:bodyPr/>
          <a:lstStyle/>
          <a:p>
            <a:pPr indent="0" algn="r">
              <a:buNone/>
            </a:pPr>
            <a:fld id="{5562130D-BB50-49BC-837B-09DA9DCC0812}" type="slidenum">
              <a:rPr lang="en-GB" sz="1400" b="0" strike="noStrike" spc="-1" smtClean="0">
                <a:solidFill>
                  <a:srgbClr val="000000"/>
                </a:solidFill>
                <a:latin typeface="Times New Roman"/>
              </a:rPr>
              <a:t>3</a:t>
            </a:fld>
            <a:endParaRPr lang="en-GB" sz="1400" b="0" strike="noStrike" spc="-1">
              <a:solidFill>
                <a:srgbClr val="000000"/>
              </a:solidFill>
              <a:latin typeface="Times New Roman"/>
            </a:endParaRPr>
          </a:p>
        </p:txBody>
      </p:sp>
    </p:spTree>
    <p:extLst>
      <p:ext uri="{BB962C8B-B14F-4D97-AF65-F5344CB8AC3E}">
        <p14:creationId xmlns:p14="http://schemas.microsoft.com/office/powerpoint/2010/main" val="176052325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16FC8B-EC21-4628-9841-D5B4060FE8AA}" type="slidenum">
              <a:rPr lang="en-US" smtClean="0"/>
              <a:t>30</a:t>
            </a:fld>
            <a:endParaRPr lang="en-US"/>
          </a:p>
        </p:txBody>
      </p:sp>
    </p:spTree>
    <p:extLst>
      <p:ext uri="{BB962C8B-B14F-4D97-AF65-F5344CB8AC3E}">
        <p14:creationId xmlns:p14="http://schemas.microsoft.com/office/powerpoint/2010/main" val="42777466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pPr>
              <a:buFont typeface="Arial" panose="020B0604020202020204" pitchFamily="34" charset="0"/>
              <a:buChar char="•"/>
            </a:pPr>
            <a:r>
              <a:rPr lang="en-US" dirty="0"/>
              <a:t>Topic distribution to groups of 2-3</a:t>
            </a:r>
          </a:p>
          <a:p>
            <a:pPr>
              <a:buFont typeface="Arial" panose="020B0604020202020204" pitchFamily="34" charset="0"/>
              <a:buChar char="•"/>
            </a:pPr>
            <a:r>
              <a:rPr lang="en-US" dirty="0"/>
              <a:t>5 minutes to prepare</a:t>
            </a:r>
          </a:p>
          <a:p>
            <a:pPr>
              <a:buFont typeface="Arial" panose="020B0604020202020204" pitchFamily="34" charset="0"/>
              <a:buChar char="•"/>
            </a:pPr>
            <a:r>
              <a:rPr lang="en-US" dirty="0"/>
              <a:t>3 minutes to present</a:t>
            </a:r>
          </a:p>
        </p:txBody>
      </p:sp>
      <p:sp>
        <p:nvSpPr>
          <p:cNvPr id="4" name="Slide Number Placeholder 3"/>
          <p:cNvSpPr>
            <a:spLocks noGrp="1"/>
          </p:cNvSpPr>
          <p:nvPr>
            <p:ph type="sldNum" sz="quarter" idx="5"/>
          </p:nvPr>
        </p:nvSpPr>
        <p:spPr/>
        <p:txBody>
          <a:bodyPr/>
          <a:lstStyle/>
          <a:p>
            <a:fld id="{DC16FC8B-EC21-4628-9841-D5B4060FE8AA}" type="slidenum">
              <a:rPr lang="en-US" smtClean="0"/>
              <a:t>31</a:t>
            </a:fld>
            <a:endParaRPr lang="en-US"/>
          </a:p>
        </p:txBody>
      </p:sp>
    </p:spTree>
    <p:extLst>
      <p:ext uri="{BB962C8B-B14F-4D97-AF65-F5344CB8AC3E}">
        <p14:creationId xmlns:p14="http://schemas.microsoft.com/office/powerpoint/2010/main" val="150747073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018330-48E5-FA8C-A4B4-F3D5235966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DB9F6E-4C01-8936-3AB7-BB6CC73A1BB7}"/>
              </a:ext>
            </a:extLst>
          </p:cNvPr>
          <p:cNvSpPr>
            <a:spLocks noGrp="1" noRot="1" noChangeAspect="1"/>
          </p:cNvSpPr>
          <p:nvPr>
            <p:ph type="sldImg"/>
          </p:nvPr>
        </p:nvSpPr>
        <p:spPr>
          <a:xfrm>
            <a:off x="217488" y="812800"/>
            <a:ext cx="7124700" cy="4008438"/>
          </a:xfrm>
        </p:spPr>
      </p:sp>
      <p:sp>
        <p:nvSpPr>
          <p:cNvPr id="3" name="Notes Placeholder 2">
            <a:extLst>
              <a:ext uri="{FF2B5EF4-FFF2-40B4-BE49-F238E27FC236}">
                <a16:creationId xmlns:a16="http://schemas.microsoft.com/office/drawing/2014/main" id="{7661931A-F857-D7F2-F5EE-D5241E18860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C3A2EC9-242A-463B-7955-EA8E815C54E3}"/>
              </a:ext>
            </a:extLst>
          </p:cNvPr>
          <p:cNvSpPr>
            <a:spLocks noGrp="1"/>
          </p:cNvSpPr>
          <p:nvPr>
            <p:ph type="sldNum" sz="quarter" idx="5"/>
          </p:nvPr>
        </p:nvSpPr>
        <p:spPr/>
        <p:txBody>
          <a:bodyPr/>
          <a:lstStyle/>
          <a:p>
            <a:fld id="{DC16FC8B-EC21-4628-9841-D5B4060FE8AA}" type="slidenum">
              <a:rPr lang="en-US" smtClean="0"/>
              <a:t>32</a:t>
            </a:fld>
            <a:endParaRPr lang="en-US"/>
          </a:p>
        </p:txBody>
      </p:sp>
    </p:spTree>
    <p:extLst>
      <p:ext uri="{BB962C8B-B14F-4D97-AF65-F5344CB8AC3E}">
        <p14:creationId xmlns:p14="http://schemas.microsoft.com/office/powerpoint/2010/main" val="333419620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16FC8B-EC21-4628-9841-D5B4060FE8AA}" type="slidenum">
              <a:rPr lang="en-US" smtClean="0"/>
              <a:t>33</a:t>
            </a:fld>
            <a:endParaRPr lang="en-US"/>
          </a:p>
        </p:txBody>
      </p:sp>
    </p:spTree>
    <p:extLst>
      <p:ext uri="{BB962C8B-B14F-4D97-AF65-F5344CB8AC3E}">
        <p14:creationId xmlns:p14="http://schemas.microsoft.com/office/powerpoint/2010/main" val="5246149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pPr>
              <a:buFont typeface="Arial" panose="020B0604020202020204" pitchFamily="34" charset="0"/>
              <a:buChar char="•"/>
            </a:pPr>
            <a:r>
              <a:rPr lang="en-US" dirty="0"/>
              <a:t>Demonstrate using tourniquet application using 2,3 or 4 stage process</a:t>
            </a:r>
          </a:p>
        </p:txBody>
      </p:sp>
      <p:sp>
        <p:nvSpPr>
          <p:cNvPr id="4" name="Slide Number Placeholder 3"/>
          <p:cNvSpPr>
            <a:spLocks noGrp="1"/>
          </p:cNvSpPr>
          <p:nvPr>
            <p:ph type="sldNum" sz="quarter" idx="5"/>
          </p:nvPr>
        </p:nvSpPr>
        <p:spPr/>
        <p:txBody>
          <a:bodyPr/>
          <a:lstStyle/>
          <a:p>
            <a:fld id="{DC16FC8B-EC21-4628-9841-D5B4060FE8AA}" type="slidenum">
              <a:rPr lang="en-US" smtClean="0"/>
              <a:t>34</a:t>
            </a:fld>
            <a:endParaRPr lang="en-US"/>
          </a:p>
        </p:txBody>
      </p:sp>
    </p:spTree>
    <p:extLst>
      <p:ext uri="{BB962C8B-B14F-4D97-AF65-F5344CB8AC3E}">
        <p14:creationId xmlns:p14="http://schemas.microsoft.com/office/powerpoint/2010/main" val="21134335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16FC8B-EC21-4628-9841-D5B4060FE8AA}" type="slidenum">
              <a:rPr lang="en-US" smtClean="0"/>
              <a:t>35</a:t>
            </a:fld>
            <a:endParaRPr lang="en-US"/>
          </a:p>
        </p:txBody>
      </p:sp>
    </p:spTree>
    <p:extLst>
      <p:ext uri="{BB962C8B-B14F-4D97-AF65-F5344CB8AC3E}">
        <p14:creationId xmlns:p14="http://schemas.microsoft.com/office/powerpoint/2010/main" val="32372446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16FC8B-EC21-4628-9841-D5B4060FE8AA}" type="slidenum">
              <a:rPr lang="en-US" smtClean="0"/>
              <a:t>36</a:t>
            </a:fld>
            <a:endParaRPr lang="en-US"/>
          </a:p>
        </p:txBody>
      </p:sp>
    </p:spTree>
    <p:extLst>
      <p:ext uri="{BB962C8B-B14F-4D97-AF65-F5344CB8AC3E}">
        <p14:creationId xmlns:p14="http://schemas.microsoft.com/office/powerpoint/2010/main" val="219659825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16FC8B-EC21-4628-9841-D5B4060FE8AA}" type="slidenum">
              <a:rPr lang="en-US" smtClean="0"/>
              <a:t>37</a:t>
            </a:fld>
            <a:endParaRPr lang="en-US"/>
          </a:p>
        </p:txBody>
      </p:sp>
    </p:spTree>
    <p:extLst>
      <p:ext uri="{BB962C8B-B14F-4D97-AF65-F5344CB8AC3E}">
        <p14:creationId xmlns:p14="http://schemas.microsoft.com/office/powerpoint/2010/main" val="75188793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16FC8B-EC21-4628-9841-D5B4060FE8AA}" type="slidenum">
              <a:rPr lang="en-US" smtClean="0"/>
              <a:t>38</a:t>
            </a:fld>
            <a:endParaRPr lang="en-US"/>
          </a:p>
        </p:txBody>
      </p:sp>
    </p:spTree>
    <p:extLst>
      <p:ext uri="{BB962C8B-B14F-4D97-AF65-F5344CB8AC3E}">
        <p14:creationId xmlns:p14="http://schemas.microsoft.com/office/powerpoint/2010/main" val="257178250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16FC8B-EC21-4628-9841-D5B4060FE8AA}" type="slidenum">
              <a:rPr lang="en-US" smtClean="0"/>
              <a:t>39</a:t>
            </a:fld>
            <a:endParaRPr lang="en-US"/>
          </a:p>
        </p:txBody>
      </p:sp>
    </p:spTree>
    <p:extLst>
      <p:ext uri="{BB962C8B-B14F-4D97-AF65-F5344CB8AC3E}">
        <p14:creationId xmlns:p14="http://schemas.microsoft.com/office/powerpoint/2010/main" val="26970102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16FC8B-EC21-4628-9841-D5B4060FE8AA}" type="slidenum">
              <a:rPr lang="en-US" smtClean="0"/>
              <a:t>4</a:t>
            </a:fld>
            <a:endParaRPr lang="en-US"/>
          </a:p>
        </p:txBody>
      </p:sp>
    </p:spTree>
    <p:extLst>
      <p:ext uri="{BB962C8B-B14F-4D97-AF65-F5344CB8AC3E}">
        <p14:creationId xmlns:p14="http://schemas.microsoft.com/office/powerpoint/2010/main" val="79623694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16FC8B-EC21-4628-9841-D5B4060FE8AA}" type="slidenum">
              <a:rPr lang="en-US" smtClean="0"/>
              <a:t>40</a:t>
            </a:fld>
            <a:endParaRPr lang="en-US"/>
          </a:p>
        </p:txBody>
      </p:sp>
    </p:spTree>
    <p:extLst>
      <p:ext uri="{BB962C8B-B14F-4D97-AF65-F5344CB8AC3E}">
        <p14:creationId xmlns:p14="http://schemas.microsoft.com/office/powerpoint/2010/main" val="191672300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16FC8B-EC21-4628-9841-D5B4060FE8AA}" type="slidenum">
              <a:rPr lang="en-US" smtClean="0"/>
              <a:t>41</a:t>
            </a:fld>
            <a:endParaRPr lang="en-US"/>
          </a:p>
        </p:txBody>
      </p:sp>
    </p:spTree>
    <p:extLst>
      <p:ext uri="{BB962C8B-B14F-4D97-AF65-F5344CB8AC3E}">
        <p14:creationId xmlns:p14="http://schemas.microsoft.com/office/powerpoint/2010/main" val="196256154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16FC8B-EC21-4628-9841-D5B4060FE8AA}" type="slidenum">
              <a:rPr lang="en-US" smtClean="0"/>
              <a:t>42</a:t>
            </a:fld>
            <a:endParaRPr lang="en-US"/>
          </a:p>
        </p:txBody>
      </p:sp>
    </p:spTree>
    <p:extLst>
      <p:ext uri="{BB962C8B-B14F-4D97-AF65-F5344CB8AC3E}">
        <p14:creationId xmlns:p14="http://schemas.microsoft.com/office/powerpoint/2010/main" val="416346243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16FC8B-EC21-4628-9841-D5B4060FE8AA}" type="slidenum">
              <a:rPr lang="en-US" smtClean="0"/>
              <a:t>43</a:t>
            </a:fld>
            <a:endParaRPr lang="en-US"/>
          </a:p>
        </p:txBody>
      </p:sp>
    </p:spTree>
    <p:extLst>
      <p:ext uri="{BB962C8B-B14F-4D97-AF65-F5344CB8AC3E}">
        <p14:creationId xmlns:p14="http://schemas.microsoft.com/office/powerpoint/2010/main" val="200856805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16FC8B-EC21-4628-9841-D5B4060FE8AA}" type="slidenum">
              <a:rPr lang="en-US" smtClean="0"/>
              <a:t>44</a:t>
            </a:fld>
            <a:endParaRPr lang="en-US"/>
          </a:p>
        </p:txBody>
      </p:sp>
    </p:spTree>
    <p:extLst>
      <p:ext uri="{BB962C8B-B14F-4D97-AF65-F5344CB8AC3E}">
        <p14:creationId xmlns:p14="http://schemas.microsoft.com/office/powerpoint/2010/main" val="107400501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16FC8B-EC21-4628-9841-D5B4060FE8AA}" type="slidenum">
              <a:rPr lang="en-US" smtClean="0"/>
              <a:t>45</a:t>
            </a:fld>
            <a:endParaRPr lang="en-US"/>
          </a:p>
        </p:txBody>
      </p:sp>
    </p:spTree>
    <p:extLst>
      <p:ext uri="{BB962C8B-B14F-4D97-AF65-F5344CB8AC3E}">
        <p14:creationId xmlns:p14="http://schemas.microsoft.com/office/powerpoint/2010/main" val="85722933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16FC8B-EC21-4628-9841-D5B4060FE8AA}" type="slidenum">
              <a:rPr lang="en-US" smtClean="0"/>
              <a:t>46</a:t>
            </a:fld>
            <a:endParaRPr lang="en-US"/>
          </a:p>
        </p:txBody>
      </p:sp>
    </p:spTree>
    <p:extLst>
      <p:ext uri="{BB962C8B-B14F-4D97-AF65-F5344CB8AC3E}">
        <p14:creationId xmlns:p14="http://schemas.microsoft.com/office/powerpoint/2010/main" val="28292574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r>
              <a:rPr lang="en-US" dirty="0"/>
              <a:t>Pearls model</a:t>
            </a:r>
          </a:p>
        </p:txBody>
      </p:sp>
      <p:sp>
        <p:nvSpPr>
          <p:cNvPr id="4" name="Slide Number Placeholder 3"/>
          <p:cNvSpPr>
            <a:spLocks noGrp="1"/>
          </p:cNvSpPr>
          <p:nvPr>
            <p:ph type="sldNum" sz="quarter" idx="5"/>
          </p:nvPr>
        </p:nvSpPr>
        <p:spPr/>
        <p:txBody>
          <a:bodyPr/>
          <a:lstStyle/>
          <a:p>
            <a:fld id="{DC16FC8B-EC21-4628-9841-D5B4060FE8AA}" type="slidenum">
              <a:rPr lang="en-US" smtClean="0"/>
              <a:t>47</a:t>
            </a:fld>
            <a:endParaRPr lang="en-US"/>
          </a:p>
        </p:txBody>
      </p:sp>
    </p:spTree>
    <p:extLst>
      <p:ext uri="{BB962C8B-B14F-4D97-AF65-F5344CB8AC3E}">
        <p14:creationId xmlns:p14="http://schemas.microsoft.com/office/powerpoint/2010/main" val="131374102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55F8E0-C00B-BD4C-94A6-06B9FAF1BE2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3968281-350A-FB70-77BE-052B3A1F45EC}"/>
              </a:ext>
            </a:extLst>
          </p:cNvPr>
          <p:cNvSpPr>
            <a:spLocks noGrp="1" noRot="1" noChangeAspect="1"/>
          </p:cNvSpPr>
          <p:nvPr>
            <p:ph type="sldImg"/>
          </p:nvPr>
        </p:nvSpPr>
        <p:spPr>
          <a:xfrm>
            <a:off x="217488" y="812800"/>
            <a:ext cx="7124700" cy="4008438"/>
          </a:xfrm>
        </p:spPr>
      </p:sp>
      <p:sp>
        <p:nvSpPr>
          <p:cNvPr id="3" name="Notes Placeholder 2">
            <a:extLst>
              <a:ext uri="{FF2B5EF4-FFF2-40B4-BE49-F238E27FC236}">
                <a16:creationId xmlns:a16="http://schemas.microsoft.com/office/drawing/2014/main" id="{8357D2CF-654A-48BE-C613-AE4F1F5276B9}"/>
              </a:ext>
            </a:extLst>
          </p:cNvPr>
          <p:cNvSpPr>
            <a:spLocks noGrp="1"/>
          </p:cNvSpPr>
          <p:nvPr>
            <p:ph type="body" idx="1"/>
          </p:nvPr>
        </p:nvSpPr>
        <p:spPr/>
        <p:txBody>
          <a:bodyPr/>
          <a:lstStyle/>
          <a:p>
            <a:r>
              <a:rPr lang="en-US" dirty="0"/>
              <a:t>Pearls model</a:t>
            </a:r>
          </a:p>
        </p:txBody>
      </p:sp>
      <p:sp>
        <p:nvSpPr>
          <p:cNvPr id="4" name="Slide Number Placeholder 3">
            <a:extLst>
              <a:ext uri="{FF2B5EF4-FFF2-40B4-BE49-F238E27FC236}">
                <a16:creationId xmlns:a16="http://schemas.microsoft.com/office/drawing/2014/main" id="{CA3C8136-8BBA-BE64-0039-83CD10E29189}"/>
              </a:ext>
            </a:extLst>
          </p:cNvPr>
          <p:cNvSpPr>
            <a:spLocks noGrp="1"/>
          </p:cNvSpPr>
          <p:nvPr>
            <p:ph type="sldNum" sz="quarter" idx="5"/>
          </p:nvPr>
        </p:nvSpPr>
        <p:spPr/>
        <p:txBody>
          <a:bodyPr/>
          <a:lstStyle/>
          <a:p>
            <a:fld id="{DC16FC8B-EC21-4628-9841-D5B4060FE8AA}" type="slidenum">
              <a:rPr lang="en-US" smtClean="0"/>
              <a:t>48</a:t>
            </a:fld>
            <a:endParaRPr lang="en-US"/>
          </a:p>
        </p:txBody>
      </p:sp>
    </p:spTree>
    <p:extLst>
      <p:ext uri="{BB962C8B-B14F-4D97-AF65-F5344CB8AC3E}">
        <p14:creationId xmlns:p14="http://schemas.microsoft.com/office/powerpoint/2010/main" val="16794595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68BC69-E404-695C-C0E4-C7D7D80869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06C5944-CE2E-07F0-AA0B-C55E3988705B}"/>
              </a:ext>
            </a:extLst>
          </p:cNvPr>
          <p:cNvSpPr>
            <a:spLocks noGrp="1" noRot="1" noChangeAspect="1"/>
          </p:cNvSpPr>
          <p:nvPr>
            <p:ph type="sldImg"/>
          </p:nvPr>
        </p:nvSpPr>
        <p:spPr>
          <a:xfrm>
            <a:off x="217488" y="812800"/>
            <a:ext cx="7124700" cy="4008438"/>
          </a:xfrm>
        </p:spPr>
      </p:sp>
      <p:sp>
        <p:nvSpPr>
          <p:cNvPr id="3" name="Notes Placeholder 2">
            <a:extLst>
              <a:ext uri="{FF2B5EF4-FFF2-40B4-BE49-F238E27FC236}">
                <a16:creationId xmlns:a16="http://schemas.microsoft.com/office/drawing/2014/main" id="{6CE6351E-8215-F3BE-891F-AC52774BF554}"/>
              </a:ext>
            </a:extLst>
          </p:cNvPr>
          <p:cNvSpPr>
            <a:spLocks noGrp="1"/>
          </p:cNvSpPr>
          <p:nvPr>
            <p:ph type="body" idx="1"/>
          </p:nvPr>
        </p:nvSpPr>
        <p:spPr/>
        <p:txBody>
          <a:bodyPr/>
          <a:lstStyle/>
          <a:p>
            <a:r>
              <a:rPr lang="en-US" dirty="0"/>
              <a:t>Pearls model</a:t>
            </a:r>
          </a:p>
        </p:txBody>
      </p:sp>
      <p:sp>
        <p:nvSpPr>
          <p:cNvPr id="4" name="Slide Number Placeholder 3">
            <a:extLst>
              <a:ext uri="{FF2B5EF4-FFF2-40B4-BE49-F238E27FC236}">
                <a16:creationId xmlns:a16="http://schemas.microsoft.com/office/drawing/2014/main" id="{B39620ED-016F-77E0-C936-E35482097E79}"/>
              </a:ext>
            </a:extLst>
          </p:cNvPr>
          <p:cNvSpPr>
            <a:spLocks noGrp="1"/>
          </p:cNvSpPr>
          <p:nvPr>
            <p:ph type="sldNum" sz="quarter" idx="5"/>
          </p:nvPr>
        </p:nvSpPr>
        <p:spPr/>
        <p:txBody>
          <a:bodyPr/>
          <a:lstStyle/>
          <a:p>
            <a:fld id="{DC16FC8B-EC21-4628-9841-D5B4060FE8AA}" type="slidenum">
              <a:rPr lang="en-US" smtClean="0"/>
              <a:t>49</a:t>
            </a:fld>
            <a:endParaRPr lang="en-US"/>
          </a:p>
        </p:txBody>
      </p:sp>
    </p:spTree>
    <p:extLst>
      <p:ext uri="{BB962C8B-B14F-4D97-AF65-F5344CB8AC3E}">
        <p14:creationId xmlns:p14="http://schemas.microsoft.com/office/powerpoint/2010/main" val="37999146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601D62-6A7B-A79E-3A5C-AAEE7A35B4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95DAF0D-F6EC-29FA-C985-743E1D6053F5}"/>
              </a:ext>
            </a:extLst>
          </p:cNvPr>
          <p:cNvSpPr>
            <a:spLocks noGrp="1" noRot="1" noChangeAspect="1"/>
          </p:cNvSpPr>
          <p:nvPr>
            <p:ph type="sldImg"/>
          </p:nvPr>
        </p:nvSpPr>
        <p:spPr>
          <a:xfrm>
            <a:off x="217488" y="812800"/>
            <a:ext cx="7124700" cy="4008438"/>
          </a:xfrm>
        </p:spPr>
      </p:sp>
      <p:sp>
        <p:nvSpPr>
          <p:cNvPr id="3" name="Notes Placeholder 2">
            <a:extLst>
              <a:ext uri="{FF2B5EF4-FFF2-40B4-BE49-F238E27FC236}">
                <a16:creationId xmlns:a16="http://schemas.microsoft.com/office/drawing/2014/main" id="{C2037150-CB10-44D2-6325-87B687F8F69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6818E0B-908B-15BA-168F-E8F5BB6EC33D}"/>
              </a:ext>
            </a:extLst>
          </p:cNvPr>
          <p:cNvSpPr>
            <a:spLocks noGrp="1"/>
          </p:cNvSpPr>
          <p:nvPr>
            <p:ph type="sldNum" sz="quarter" idx="5"/>
          </p:nvPr>
        </p:nvSpPr>
        <p:spPr/>
        <p:txBody>
          <a:bodyPr/>
          <a:lstStyle/>
          <a:p>
            <a:fld id="{DC16FC8B-EC21-4628-9841-D5B4060FE8AA}" type="slidenum">
              <a:rPr lang="en-US" smtClean="0"/>
              <a:t>5</a:t>
            </a:fld>
            <a:endParaRPr lang="en-US"/>
          </a:p>
        </p:txBody>
      </p:sp>
    </p:spTree>
    <p:extLst>
      <p:ext uri="{BB962C8B-B14F-4D97-AF65-F5344CB8AC3E}">
        <p14:creationId xmlns:p14="http://schemas.microsoft.com/office/powerpoint/2010/main" val="88382595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16FC8B-EC21-4628-9841-D5B4060FE8AA}" type="slidenum">
              <a:rPr lang="en-US" smtClean="0"/>
              <a:t>50</a:t>
            </a:fld>
            <a:endParaRPr lang="en-US"/>
          </a:p>
        </p:txBody>
      </p:sp>
    </p:spTree>
    <p:extLst>
      <p:ext uri="{BB962C8B-B14F-4D97-AF65-F5344CB8AC3E}">
        <p14:creationId xmlns:p14="http://schemas.microsoft.com/office/powerpoint/2010/main" val="81822976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EF1B09-A1B4-E3A4-8B75-57746309A1C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700FD2-25BB-6D7E-92A6-8088A97A9B07}"/>
              </a:ext>
            </a:extLst>
          </p:cNvPr>
          <p:cNvSpPr>
            <a:spLocks noGrp="1" noRot="1" noChangeAspect="1"/>
          </p:cNvSpPr>
          <p:nvPr>
            <p:ph type="sldImg"/>
          </p:nvPr>
        </p:nvSpPr>
        <p:spPr>
          <a:xfrm>
            <a:off x="217488" y="812800"/>
            <a:ext cx="7124700" cy="4008438"/>
          </a:xfrm>
        </p:spPr>
      </p:sp>
      <p:sp>
        <p:nvSpPr>
          <p:cNvPr id="3" name="Notes Placeholder 2">
            <a:extLst>
              <a:ext uri="{FF2B5EF4-FFF2-40B4-BE49-F238E27FC236}">
                <a16:creationId xmlns:a16="http://schemas.microsoft.com/office/drawing/2014/main" id="{BD25894C-0DDB-75A8-A0CE-037305A963C8}"/>
              </a:ext>
            </a:extLst>
          </p:cNvPr>
          <p:cNvSpPr>
            <a:spLocks noGrp="1"/>
          </p:cNvSpPr>
          <p:nvPr>
            <p:ph type="body" idx="1"/>
          </p:nvPr>
        </p:nvSpPr>
        <p:spPr/>
        <p:txBody>
          <a:bodyPr/>
          <a:lstStyle/>
          <a:p>
            <a:r>
              <a:rPr lang="en-US" dirty="0"/>
              <a:t>Pearls model</a:t>
            </a:r>
          </a:p>
        </p:txBody>
      </p:sp>
      <p:sp>
        <p:nvSpPr>
          <p:cNvPr id="4" name="Slide Number Placeholder 3">
            <a:extLst>
              <a:ext uri="{FF2B5EF4-FFF2-40B4-BE49-F238E27FC236}">
                <a16:creationId xmlns:a16="http://schemas.microsoft.com/office/drawing/2014/main" id="{8DECA33E-8C24-B972-0F37-BE154F2A54E1}"/>
              </a:ext>
            </a:extLst>
          </p:cNvPr>
          <p:cNvSpPr>
            <a:spLocks noGrp="1"/>
          </p:cNvSpPr>
          <p:nvPr>
            <p:ph type="sldNum" sz="quarter" idx="5"/>
          </p:nvPr>
        </p:nvSpPr>
        <p:spPr/>
        <p:txBody>
          <a:bodyPr/>
          <a:lstStyle/>
          <a:p>
            <a:fld id="{DC16FC8B-EC21-4628-9841-D5B4060FE8AA}" type="slidenum">
              <a:rPr lang="en-US" smtClean="0"/>
              <a:t>51</a:t>
            </a:fld>
            <a:endParaRPr lang="en-US"/>
          </a:p>
        </p:txBody>
      </p:sp>
    </p:spTree>
    <p:extLst>
      <p:ext uri="{BB962C8B-B14F-4D97-AF65-F5344CB8AC3E}">
        <p14:creationId xmlns:p14="http://schemas.microsoft.com/office/powerpoint/2010/main" val="426133980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16FC8B-EC21-4628-9841-D5B4060FE8AA}" type="slidenum">
              <a:rPr lang="en-US" smtClean="0"/>
              <a:t>52</a:t>
            </a:fld>
            <a:endParaRPr lang="en-US"/>
          </a:p>
        </p:txBody>
      </p:sp>
    </p:spTree>
    <p:extLst>
      <p:ext uri="{BB962C8B-B14F-4D97-AF65-F5344CB8AC3E}">
        <p14:creationId xmlns:p14="http://schemas.microsoft.com/office/powerpoint/2010/main" val="339045606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16FC8B-EC21-4628-9841-D5B4060FE8AA}" type="slidenum">
              <a:rPr lang="en-US" smtClean="0"/>
              <a:t>53</a:t>
            </a:fld>
            <a:endParaRPr lang="en-US"/>
          </a:p>
        </p:txBody>
      </p:sp>
    </p:spTree>
    <p:extLst>
      <p:ext uri="{BB962C8B-B14F-4D97-AF65-F5344CB8AC3E}">
        <p14:creationId xmlns:p14="http://schemas.microsoft.com/office/powerpoint/2010/main" val="180694282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16FC8B-EC21-4628-9841-D5B4060FE8AA}" type="slidenum">
              <a:rPr lang="en-US" smtClean="0"/>
              <a:t>54</a:t>
            </a:fld>
            <a:endParaRPr lang="en-US"/>
          </a:p>
        </p:txBody>
      </p:sp>
    </p:spTree>
    <p:extLst>
      <p:ext uri="{BB962C8B-B14F-4D97-AF65-F5344CB8AC3E}">
        <p14:creationId xmlns:p14="http://schemas.microsoft.com/office/powerpoint/2010/main" val="29809162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16FC8B-EC21-4628-9841-D5B4060FE8AA}" type="slidenum">
              <a:rPr lang="en-US" smtClean="0"/>
              <a:t>55</a:t>
            </a:fld>
            <a:endParaRPr lang="en-US"/>
          </a:p>
        </p:txBody>
      </p:sp>
    </p:spTree>
    <p:extLst>
      <p:ext uri="{BB962C8B-B14F-4D97-AF65-F5344CB8AC3E}">
        <p14:creationId xmlns:p14="http://schemas.microsoft.com/office/powerpoint/2010/main" val="337061220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16FC8B-EC21-4628-9841-D5B4060FE8AA}" type="slidenum">
              <a:rPr lang="en-US" smtClean="0"/>
              <a:t>56</a:t>
            </a:fld>
            <a:endParaRPr lang="en-US"/>
          </a:p>
        </p:txBody>
      </p:sp>
    </p:spTree>
    <p:extLst>
      <p:ext uri="{BB962C8B-B14F-4D97-AF65-F5344CB8AC3E}">
        <p14:creationId xmlns:p14="http://schemas.microsoft.com/office/powerpoint/2010/main" val="242776832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16FC8B-EC21-4628-9841-D5B4060FE8AA}" type="slidenum">
              <a:rPr lang="en-US" smtClean="0"/>
              <a:t>57</a:t>
            </a:fld>
            <a:endParaRPr lang="en-US"/>
          </a:p>
        </p:txBody>
      </p:sp>
    </p:spTree>
    <p:extLst>
      <p:ext uri="{BB962C8B-B14F-4D97-AF65-F5344CB8AC3E}">
        <p14:creationId xmlns:p14="http://schemas.microsoft.com/office/powerpoint/2010/main" val="394897058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16FC8B-EC21-4628-9841-D5B4060FE8AA}" type="slidenum">
              <a:rPr lang="en-US" smtClean="0"/>
              <a:t>58</a:t>
            </a:fld>
            <a:endParaRPr lang="en-US"/>
          </a:p>
        </p:txBody>
      </p:sp>
    </p:spTree>
    <p:extLst>
      <p:ext uri="{BB962C8B-B14F-4D97-AF65-F5344CB8AC3E}">
        <p14:creationId xmlns:p14="http://schemas.microsoft.com/office/powerpoint/2010/main" val="142704833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16FC8B-EC21-4628-9841-D5B4060FE8AA}" type="slidenum">
              <a:rPr lang="en-US" smtClean="0"/>
              <a:t>59</a:t>
            </a:fld>
            <a:endParaRPr lang="en-US"/>
          </a:p>
        </p:txBody>
      </p:sp>
    </p:spTree>
    <p:extLst>
      <p:ext uri="{BB962C8B-B14F-4D97-AF65-F5344CB8AC3E}">
        <p14:creationId xmlns:p14="http://schemas.microsoft.com/office/powerpoint/2010/main" val="28231573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16FC8B-EC21-4628-9841-D5B4060FE8AA}" type="slidenum">
              <a:rPr lang="en-US" smtClean="0"/>
              <a:t>6</a:t>
            </a:fld>
            <a:endParaRPr lang="en-US"/>
          </a:p>
        </p:txBody>
      </p:sp>
    </p:spTree>
    <p:extLst>
      <p:ext uri="{BB962C8B-B14F-4D97-AF65-F5344CB8AC3E}">
        <p14:creationId xmlns:p14="http://schemas.microsoft.com/office/powerpoint/2010/main" val="109510898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16FC8B-EC21-4628-9841-D5B4060FE8AA}" type="slidenum">
              <a:rPr lang="en-US" smtClean="0"/>
              <a:t>60</a:t>
            </a:fld>
            <a:endParaRPr lang="en-US"/>
          </a:p>
        </p:txBody>
      </p:sp>
    </p:spTree>
    <p:extLst>
      <p:ext uri="{BB962C8B-B14F-4D97-AF65-F5344CB8AC3E}">
        <p14:creationId xmlns:p14="http://schemas.microsoft.com/office/powerpoint/2010/main" val="124840854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16FC8B-EC21-4628-9841-D5B4060FE8AA}" type="slidenum">
              <a:rPr lang="en-US" smtClean="0"/>
              <a:t>61</a:t>
            </a:fld>
            <a:endParaRPr lang="en-US"/>
          </a:p>
        </p:txBody>
      </p:sp>
    </p:spTree>
    <p:extLst>
      <p:ext uri="{BB962C8B-B14F-4D97-AF65-F5344CB8AC3E}">
        <p14:creationId xmlns:p14="http://schemas.microsoft.com/office/powerpoint/2010/main" val="360467282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16FC8B-EC21-4628-9841-D5B4060FE8AA}" type="slidenum">
              <a:rPr lang="en-US" smtClean="0"/>
              <a:t>62</a:t>
            </a:fld>
            <a:endParaRPr lang="en-US"/>
          </a:p>
        </p:txBody>
      </p:sp>
    </p:spTree>
    <p:extLst>
      <p:ext uri="{BB962C8B-B14F-4D97-AF65-F5344CB8AC3E}">
        <p14:creationId xmlns:p14="http://schemas.microsoft.com/office/powerpoint/2010/main" val="378213410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C19060-7EFC-48C1-DD86-A5E53FB63C7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5FA5CF0-C3CC-CCDF-F962-936ED0DADEE0}"/>
              </a:ext>
            </a:extLst>
          </p:cNvPr>
          <p:cNvSpPr>
            <a:spLocks noGrp="1" noRot="1" noChangeAspect="1"/>
          </p:cNvSpPr>
          <p:nvPr>
            <p:ph type="sldImg"/>
          </p:nvPr>
        </p:nvSpPr>
        <p:spPr>
          <a:xfrm>
            <a:off x="217488" y="812800"/>
            <a:ext cx="7124700" cy="4008438"/>
          </a:xfrm>
        </p:spPr>
      </p:sp>
      <p:sp>
        <p:nvSpPr>
          <p:cNvPr id="3" name="Notes Placeholder 2">
            <a:extLst>
              <a:ext uri="{FF2B5EF4-FFF2-40B4-BE49-F238E27FC236}">
                <a16:creationId xmlns:a16="http://schemas.microsoft.com/office/drawing/2014/main" id="{8CF8BC6D-2236-2165-57BA-BF2E45ADE98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439AB4F-CF4F-108D-AB9D-C0C1A33E0962}"/>
              </a:ext>
            </a:extLst>
          </p:cNvPr>
          <p:cNvSpPr>
            <a:spLocks noGrp="1"/>
          </p:cNvSpPr>
          <p:nvPr>
            <p:ph type="sldNum" sz="quarter" idx="5"/>
          </p:nvPr>
        </p:nvSpPr>
        <p:spPr/>
        <p:txBody>
          <a:bodyPr/>
          <a:lstStyle/>
          <a:p>
            <a:fld id="{DC16FC8B-EC21-4628-9841-D5B4060FE8AA}" type="slidenum">
              <a:rPr lang="en-US" smtClean="0"/>
              <a:t>63</a:t>
            </a:fld>
            <a:endParaRPr lang="en-US"/>
          </a:p>
        </p:txBody>
      </p:sp>
    </p:spTree>
    <p:extLst>
      <p:ext uri="{BB962C8B-B14F-4D97-AF65-F5344CB8AC3E}">
        <p14:creationId xmlns:p14="http://schemas.microsoft.com/office/powerpoint/2010/main" val="405774838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3"/>
        <p:cNvGrpSpPr/>
        <p:nvPr/>
      </p:nvGrpSpPr>
      <p:grpSpPr>
        <a:xfrm>
          <a:off x="0" y="0"/>
          <a:ext cx="0" cy="0"/>
          <a:chOff x="0" y="0"/>
          <a:chExt cx="0" cy="0"/>
        </a:xfrm>
      </p:grpSpPr>
      <p:sp>
        <p:nvSpPr>
          <p:cNvPr id="814" name="Google Shape;814;p50:notes"/>
          <p:cNvSpPr txBox="1">
            <a:spLocks noGrp="1"/>
          </p:cNvSpPr>
          <p:nvPr>
            <p:ph type="body" idx="1"/>
          </p:nvPr>
        </p:nvSpPr>
        <p:spPr>
          <a:xfrm>
            <a:off x="756000" y="5078520"/>
            <a:ext cx="6047640" cy="4811040"/>
          </a:xfrm>
          <a:prstGeom prst="rect">
            <a:avLst/>
          </a:prstGeom>
        </p:spPr>
        <p:txBody>
          <a:bodyPr spcFirstLastPara="1" wrap="square" lIns="0" tIns="0" rIns="0" bIns="0" anchor="t" anchorCtr="0">
            <a:noAutofit/>
          </a:bodyPr>
          <a:lstStyle/>
          <a:p>
            <a:pPr marL="0" lvl="0" indent="0" algn="l" rtl="0">
              <a:spcBef>
                <a:spcPts val="0"/>
              </a:spcBef>
              <a:spcAft>
                <a:spcPts val="0"/>
              </a:spcAft>
              <a:buNone/>
            </a:pPr>
            <a:endParaRPr/>
          </a:p>
        </p:txBody>
      </p:sp>
      <p:sp>
        <p:nvSpPr>
          <p:cNvPr id="815" name="Google Shape;815;p50:notes"/>
          <p:cNvSpPr>
            <a:spLocks noGrp="1" noRot="1" noChangeAspect="1"/>
          </p:cNvSpPr>
          <p:nvPr>
            <p:ph type="sldImg" idx="2"/>
          </p:nvPr>
        </p:nvSpPr>
        <p:spPr>
          <a:xfrm>
            <a:off x="217488" y="812800"/>
            <a:ext cx="7124700" cy="4008438"/>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9"/>
        <p:cNvGrpSpPr/>
        <p:nvPr/>
      </p:nvGrpSpPr>
      <p:grpSpPr>
        <a:xfrm>
          <a:off x="0" y="0"/>
          <a:ext cx="0" cy="0"/>
          <a:chOff x="0" y="0"/>
          <a:chExt cx="0" cy="0"/>
        </a:xfrm>
      </p:grpSpPr>
      <p:sp>
        <p:nvSpPr>
          <p:cNvPr id="820" name="Google Shape;820;p51:notes"/>
          <p:cNvSpPr>
            <a:spLocks noGrp="1" noRot="1" noChangeAspect="1"/>
          </p:cNvSpPr>
          <p:nvPr>
            <p:ph type="sldImg" idx="2"/>
          </p:nvPr>
        </p:nvSpPr>
        <p:spPr>
          <a:xfrm>
            <a:off x="217488" y="812800"/>
            <a:ext cx="7124700" cy="4008438"/>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21" name="Google Shape;821;p51:notes"/>
          <p:cNvSpPr txBox="1">
            <a:spLocks noGrp="1"/>
          </p:cNvSpPr>
          <p:nvPr>
            <p:ph type="body" idx="1"/>
          </p:nvPr>
        </p:nvSpPr>
        <p:spPr>
          <a:xfrm>
            <a:off x="756000" y="5078520"/>
            <a:ext cx="6047640" cy="481104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endParaRPr/>
          </a:p>
        </p:txBody>
      </p:sp>
      <p:sp>
        <p:nvSpPr>
          <p:cNvPr id="822" name="Google Shape;822;p51:notes"/>
          <p:cNvSpPr txBox="1">
            <a:spLocks noGrp="1"/>
          </p:cNvSpPr>
          <p:nvPr>
            <p:ph type="sldNum" idx="12"/>
          </p:nvPr>
        </p:nvSpPr>
        <p:spPr>
          <a:xfrm>
            <a:off x="4278960" y="10157400"/>
            <a:ext cx="3280680" cy="534240"/>
          </a:xfrm>
          <a:prstGeom prst="rect">
            <a:avLst/>
          </a:prstGeom>
          <a:noFill/>
          <a:ln>
            <a:noFill/>
          </a:ln>
        </p:spPr>
        <p:txBody>
          <a:bodyPr spcFirstLastPara="1" wrap="square" lIns="0" tIns="0" rIns="0" bIns="0" anchor="b" anchorCtr="0">
            <a:noAutofit/>
          </a:bodyPr>
          <a:lstStyle/>
          <a:p>
            <a:pPr marL="0" lvl="0" indent="0" algn="r" rtl="0">
              <a:spcBef>
                <a:spcPts val="0"/>
              </a:spcBef>
              <a:spcAft>
                <a:spcPts val="0"/>
              </a:spcAft>
              <a:buClr>
                <a:srgbClr val="000000"/>
              </a:buClr>
              <a:buSzPts val="1400"/>
              <a:buFont typeface="Times New Roman"/>
              <a:buNone/>
            </a:pPr>
            <a:fld id="{00000000-1234-1234-1234-123412341234}" type="slidenum">
              <a:rPr lang="en-US" sz="1400" b="0" strike="noStrike">
                <a:solidFill>
                  <a:srgbClr val="000000"/>
                </a:solidFill>
                <a:latin typeface="Times New Roman"/>
                <a:ea typeface="Times New Roman"/>
                <a:cs typeface="Times New Roman"/>
                <a:sym typeface="Times New Roman"/>
              </a:rPr>
              <a:t>65</a:t>
            </a:fld>
            <a:endParaRPr sz="1400" b="0"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16FC8B-EC21-4628-9841-D5B4060FE8AA}" type="slidenum">
              <a:rPr lang="en-US" smtClean="0"/>
              <a:t>7</a:t>
            </a:fld>
            <a:endParaRPr lang="en-US"/>
          </a:p>
        </p:txBody>
      </p:sp>
    </p:spTree>
    <p:extLst>
      <p:ext uri="{BB962C8B-B14F-4D97-AF65-F5344CB8AC3E}">
        <p14:creationId xmlns:p14="http://schemas.microsoft.com/office/powerpoint/2010/main" val="3795094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dirty="0"/>
              <a:t>It’s important that learners understand that the session is aimed at skills training not theoretical knowledge delivery</a:t>
            </a:r>
          </a:p>
        </p:txBody>
      </p:sp>
      <p:sp>
        <p:nvSpPr>
          <p:cNvPr id="4" name="Slide Number Placeholder 3"/>
          <p:cNvSpPr>
            <a:spLocks noGrp="1"/>
          </p:cNvSpPr>
          <p:nvPr>
            <p:ph type="sldNum" sz="quarter" idx="5"/>
          </p:nvPr>
        </p:nvSpPr>
        <p:spPr/>
        <p:txBody>
          <a:bodyPr/>
          <a:lstStyle/>
          <a:p>
            <a:fld id="{DC16FC8B-EC21-4628-9841-D5B4060FE8AA}" type="slidenum">
              <a:rPr lang="en-US" smtClean="0"/>
              <a:t>8</a:t>
            </a:fld>
            <a:endParaRPr lang="en-US"/>
          </a:p>
        </p:txBody>
      </p:sp>
    </p:spTree>
    <p:extLst>
      <p:ext uri="{BB962C8B-B14F-4D97-AF65-F5344CB8AC3E}">
        <p14:creationId xmlns:p14="http://schemas.microsoft.com/office/powerpoint/2010/main" val="27584893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16FC8B-EC21-4628-9841-D5B4060FE8AA}" type="slidenum">
              <a:rPr lang="en-US" smtClean="0"/>
              <a:t>9</a:t>
            </a:fld>
            <a:endParaRPr lang="en-US"/>
          </a:p>
        </p:txBody>
      </p:sp>
    </p:spTree>
    <p:extLst>
      <p:ext uri="{BB962C8B-B14F-4D97-AF65-F5344CB8AC3E}">
        <p14:creationId xmlns:p14="http://schemas.microsoft.com/office/powerpoint/2010/main" val="15074692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Slide" type="blank">
  <p:cSld name="BLANK">
    <p:spTree>
      <p:nvGrpSpPr>
        <p:cNvPr id="1" name="Shape 16"/>
        <p:cNvGrpSpPr/>
        <p:nvPr/>
      </p:nvGrpSpPr>
      <p:grpSpPr>
        <a:xfrm>
          <a:off x="0" y="0"/>
          <a:ext cx="0" cy="0"/>
          <a:chOff x="0" y="0"/>
          <a:chExt cx="0" cy="0"/>
        </a:xfrm>
      </p:grpSpPr>
      <p:sp>
        <p:nvSpPr>
          <p:cNvPr id="17" name="Google Shape;17;p54"/>
          <p:cNvSpPr txBox="1">
            <a:spLocks noGrp="1"/>
          </p:cNvSpPr>
          <p:nvPr>
            <p:ph type="sldNum" idx="12"/>
          </p:nvPr>
        </p:nvSpPr>
        <p:spPr>
          <a:xfrm>
            <a:off x="11296440" y="6217560"/>
            <a:ext cx="729360" cy="522720"/>
          </a:xfrm>
          <a:prstGeom prst="rect">
            <a:avLst/>
          </a:prstGeom>
          <a:noFill/>
          <a:ln>
            <a:noFill/>
          </a:ln>
        </p:spPr>
        <p:txBody>
          <a:bodyPr spcFirstLastPara="1" wrap="square" lIns="90000" tIns="91425" rIns="90000" bIns="91425" anchor="ctr" anchorCtr="0">
            <a:noAutofit/>
          </a:bodyPr>
          <a:lstStyle>
            <a:lvl1pPr marL="0" lvl="0"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1pPr>
            <a:lvl2pPr marL="0" lvl="1"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2pPr>
            <a:lvl3pPr marL="0" lvl="2"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3pPr>
            <a:lvl4pPr marL="0" lvl="3"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4pPr>
            <a:lvl5pPr marL="0" lvl="4"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5pPr>
            <a:lvl6pPr marL="0" lvl="5"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6pPr>
            <a:lvl7pPr marL="0" lvl="6"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7pPr>
            <a:lvl8pPr marL="0" lvl="7"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8pPr>
            <a:lvl9pPr marL="0" lvl="8"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4 Content" type="fourObj">
  <p:cSld name="FOUR_OBJECTS">
    <p:spTree>
      <p:nvGrpSpPr>
        <p:cNvPr id="1" name="Shape 60"/>
        <p:cNvGrpSpPr/>
        <p:nvPr/>
      </p:nvGrpSpPr>
      <p:grpSpPr>
        <a:xfrm>
          <a:off x="0" y="0"/>
          <a:ext cx="0" cy="0"/>
          <a:chOff x="0" y="0"/>
          <a:chExt cx="0" cy="0"/>
        </a:xfrm>
      </p:grpSpPr>
      <p:sp>
        <p:nvSpPr>
          <p:cNvPr id="61" name="Google Shape;61;p77"/>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2" name="Google Shape;62;p77"/>
          <p:cNvSpPr txBox="1">
            <a:spLocks noGrp="1"/>
          </p:cNvSpPr>
          <p:nvPr>
            <p:ph type="body" idx="1"/>
          </p:nvPr>
        </p:nvSpPr>
        <p:spPr>
          <a:xfrm>
            <a:off x="609480" y="1604520"/>
            <a:ext cx="5354280" cy="189684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 name="Google Shape;63;p77"/>
          <p:cNvSpPr txBox="1">
            <a:spLocks noGrp="1"/>
          </p:cNvSpPr>
          <p:nvPr>
            <p:ph type="body" idx="2"/>
          </p:nvPr>
        </p:nvSpPr>
        <p:spPr>
          <a:xfrm>
            <a:off x="6231960" y="1604520"/>
            <a:ext cx="5354280" cy="189684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4" name="Google Shape;64;p77"/>
          <p:cNvSpPr txBox="1">
            <a:spLocks noGrp="1"/>
          </p:cNvSpPr>
          <p:nvPr>
            <p:ph type="body" idx="3"/>
          </p:nvPr>
        </p:nvSpPr>
        <p:spPr>
          <a:xfrm>
            <a:off x="609480" y="3682080"/>
            <a:ext cx="5354280" cy="189684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5" name="Google Shape;65;p77"/>
          <p:cNvSpPr txBox="1">
            <a:spLocks noGrp="1"/>
          </p:cNvSpPr>
          <p:nvPr>
            <p:ph type="body" idx="4"/>
          </p:nvPr>
        </p:nvSpPr>
        <p:spPr>
          <a:xfrm>
            <a:off x="6231960" y="3682080"/>
            <a:ext cx="5354280" cy="189684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6" name="Google Shape;66;p77"/>
          <p:cNvSpPr txBox="1">
            <a:spLocks noGrp="1"/>
          </p:cNvSpPr>
          <p:nvPr>
            <p:ph type="sldNum" idx="12"/>
          </p:nvPr>
        </p:nvSpPr>
        <p:spPr>
          <a:xfrm>
            <a:off x="11296440" y="6217560"/>
            <a:ext cx="729360" cy="522720"/>
          </a:xfrm>
          <a:prstGeom prst="rect">
            <a:avLst/>
          </a:prstGeom>
          <a:noFill/>
          <a:ln>
            <a:noFill/>
          </a:ln>
        </p:spPr>
        <p:txBody>
          <a:bodyPr spcFirstLastPara="1" wrap="square" lIns="90000" tIns="91425" rIns="90000" bIns="91425" anchor="ctr" anchorCtr="0">
            <a:noAutofit/>
          </a:bodyPr>
          <a:lstStyle>
            <a:lvl1pPr marL="0" lvl="0"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1pPr>
            <a:lvl2pPr marL="0" lvl="1"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2pPr>
            <a:lvl3pPr marL="0" lvl="2"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3pPr>
            <a:lvl4pPr marL="0" lvl="3"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4pPr>
            <a:lvl5pPr marL="0" lvl="4"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5pPr>
            <a:lvl6pPr marL="0" lvl="5"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6pPr>
            <a:lvl7pPr marL="0" lvl="6"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7pPr>
            <a:lvl8pPr marL="0" lvl="7"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8pPr>
            <a:lvl9pPr marL="0" lvl="8"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6 Content">
  <p:cSld name="Title, 6 Content">
    <p:spTree>
      <p:nvGrpSpPr>
        <p:cNvPr id="1" name="Shape 67"/>
        <p:cNvGrpSpPr/>
        <p:nvPr/>
      </p:nvGrpSpPr>
      <p:grpSpPr>
        <a:xfrm>
          <a:off x="0" y="0"/>
          <a:ext cx="0" cy="0"/>
          <a:chOff x="0" y="0"/>
          <a:chExt cx="0" cy="0"/>
        </a:xfrm>
      </p:grpSpPr>
      <p:sp>
        <p:nvSpPr>
          <p:cNvPr id="68" name="Google Shape;68;p78"/>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9" name="Google Shape;69;p78"/>
          <p:cNvSpPr txBox="1">
            <a:spLocks noGrp="1"/>
          </p:cNvSpPr>
          <p:nvPr>
            <p:ph type="body" idx="1"/>
          </p:nvPr>
        </p:nvSpPr>
        <p:spPr>
          <a:xfrm>
            <a:off x="609480" y="1604520"/>
            <a:ext cx="3533040" cy="189684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0" name="Google Shape;70;p78"/>
          <p:cNvSpPr txBox="1">
            <a:spLocks noGrp="1"/>
          </p:cNvSpPr>
          <p:nvPr>
            <p:ph type="body" idx="2"/>
          </p:nvPr>
        </p:nvSpPr>
        <p:spPr>
          <a:xfrm>
            <a:off x="4319640" y="1604520"/>
            <a:ext cx="3533040" cy="189684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78"/>
          <p:cNvSpPr txBox="1">
            <a:spLocks noGrp="1"/>
          </p:cNvSpPr>
          <p:nvPr>
            <p:ph type="body" idx="3"/>
          </p:nvPr>
        </p:nvSpPr>
        <p:spPr>
          <a:xfrm>
            <a:off x="8029800" y="1604520"/>
            <a:ext cx="3533040" cy="189684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2" name="Google Shape;72;p78"/>
          <p:cNvSpPr txBox="1">
            <a:spLocks noGrp="1"/>
          </p:cNvSpPr>
          <p:nvPr>
            <p:ph type="body" idx="4"/>
          </p:nvPr>
        </p:nvSpPr>
        <p:spPr>
          <a:xfrm>
            <a:off x="609480" y="3682080"/>
            <a:ext cx="3533040" cy="189684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3" name="Google Shape;73;p78"/>
          <p:cNvSpPr txBox="1">
            <a:spLocks noGrp="1"/>
          </p:cNvSpPr>
          <p:nvPr>
            <p:ph type="body" idx="5"/>
          </p:nvPr>
        </p:nvSpPr>
        <p:spPr>
          <a:xfrm>
            <a:off x="4319640" y="3682080"/>
            <a:ext cx="3533040" cy="189684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4" name="Google Shape;74;p78"/>
          <p:cNvSpPr txBox="1">
            <a:spLocks noGrp="1"/>
          </p:cNvSpPr>
          <p:nvPr>
            <p:ph type="body" idx="6"/>
          </p:nvPr>
        </p:nvSpPr>
        <p:spPr>
          <a:xfrm>
            <a:off x="8029800" y="3682080"/>
            <a:ext cx="3533040" cy="189684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78"/>
          <p:cNvSpPr txBox="1">
            <a:spLocks noGrp="1"/>
          </p:cNvSpPr>
          <p:nvPr>
            <p:ph type="sldNum" idx="12"/>
          </p:nvPr>
        </p:nvSpPr>
        <p:spPr>
          <a:xfrm>
            <a:off x="11296440" y="6217560"/>
            <a:ext cx="729360" cy="522720"/>
          </a:xfrm>
          <a:prstGeom prst="rect">
            <a:avLst/>
          </a:prstGeom>
          <a:noFill/>
          <a:ln>
            <a:noFill/>
          </a:ln>
        </p:spPr>
        <p:txBody>
          <a:bodyPr spcFirstLastPara="1" wrap="square" lIns="90000" tIns="91425" rIns="90000" bIns="91425" anchor="ctr" anchorCtr="0">
            <a:noAutofit/>
          </a:bodyPr>
          <a:lstStyle>
            <a:lvl1pPr marL="0" lvl="0"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1pPr>
            <a:lvl2pPr marL="0" lvl="1"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2pPr>
            <a:lvl3pPr marL="0" lvl="2"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3pPr>
            <a:lvl4pPr marL="0" lvl="3"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4pPr>
            <a:lvl5pPr marL="0" lvl="4"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5pPr>
            <a:lvl6pPr marL="0" lvl="5"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6pPr>
            <a:lvl7pPr marL="0" lvl="6"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7pPr>
            <a:lvl8pPr marL="0" lvl="7"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8pPr>
            <a:lvl9pPr marL="0" lvl="8"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1_Title Slide">
    <p:spTree>
      <p:nvGrpSpPr>
        <p:cNvPr id="1" name=""/>
        <p:cNvGrpSpPr/>
        <p:nvPr/>
      </p:nvGrpSpPr>
      <p:grpSpPr>
        <a:xfrm>
          <a:off x="0" y="0"/>
          <a:ext cx="0" cy="0"/>
          <a:chOff x="0" y="0"/>
          <a:chExt cx="0" cy="0"/>
        </a:xfrm>
      </p:grpSpPr>
      <p:sp>
        <p:nvSpPr>
          <p:cNvPr id="6" name="PlaceHolder 1"/>
          <p:cNvSpPr>
            <a:spLocks noGrp="1"/>
          </p:cNvSpPr>
          <p:nvPr>
            <p:ph type="title"/>
          </p:nvPr>
        </p:nvSpPr>
        <p:spPr>
          <a:xfrm>
            <a:off x="609600" y="273600"/>
            <a:ext cx="10972320" cy="1144800"/>
          </a:xfrm>
          <a:prstGeom prst="rect">
            <a:avLst/>
          </a:prstGeom>
          <a:noFill/>
          <a:ln w="0">
            <a:noFill/>
          </a:ln>
        </p:spPr>
        <p:txBody>
          <a:bodyPr lIns="0" tIns="0" rIns="0" bIns="0" anchor="ctr">
            <a:noAutofit/>
          </a:bodyPr>
          <a:lstStyle>
            <a:lvl1pPr indent="0" algn="ctr">
              <a:buNone/>
              <a:defRPr/>
            </a:lvl1pPr>
          </a:lstStyle>
          <a:p>
            <a:pPr indent="0" algn="ctr">
              <a:buNone/>
            </a:pPr>
            <a:endParaRPr lang="en-GB" sz="5867" b="0" strike="noStrike" spc="-1">
              <a:solidFill>
                <a:srgbClr val="000000"/>
              </a:solidFill>
              <a:latin typeface="Arial"/>
            </a:endParaRPr>
          </a:p>
        </p:txBody>
      </p:sp>
      <p:sp>
        <p:nvSpPr>
          <p:cNvPr id="7" name="PlaceHolder 2"/>
          <p:cNvSpPr>
            <a:spLocks noGrp="1"/>
          </p:cNvSpPr>
          <p:nvPr>
            <p:ph type="subTitle"/>
          </p:nvPr>
        </p:nvSpPr>
        <p:spPr>
          <a:xfrm>
            <a:off x="609600" y="1604640"/>
            <a:ext cx="10972320" cy="3977280"/>
          </a:xfrm>
          <a:prstGeom prst="rect">
            <a:avLst/>
          </a:prstGeom>
          <a:noFill/>
          <a:ln w="0">
            <a:noFill/>
          </a:ln>
        </p:spPr>
        <p:txBody>
          <a:bodyPr lIns="0" tIns="0" rIns="0" bIns="0" anchor="ctr">
            <a:noAutofit/>
          </a:bodyPr>
          <a:lstStyle>
            <a:lvl1pPr indent="0" algn="ctr">
              <a:buNone/>
              <a:defRPr/>
            </a:lvl1pPr>
          </a:lstStyle>
          <a:p>
            <a:pPr indent="0" algn="ctr">
              <a:buNone/>
            </a:pPr>
            <a:endParaRPr lang="en-GB" sz="4267" b="0" strike="noStrike" spc="-1">
              <a:solidFill>
                <a:srgbClr val="000000"/>
              </a:solidFill>
              <a:latin typeface="Arial"/>
            </a:endParaRPr>
          </a:p>
        </p:txBody>
      </p:sp>
      <p:sp>
        <p:nvSpPr>
          <p:cNvPr id="4" name="PlaceHolder 3"/>
          <p:cNvSpPr>
            <a:spLocks noGrp="1"/>
          </p:cNvSpPr>
          <p:nvPr>
            <p:ph type="sldNum" idx="1"/>
          </p:nvPr>
        </p:nvSpPr>
        <p:spPr/>
        <p:txBody>
          <a:bodyPr/>
          <a:lstStyle/>
          <a:p>
            <a:fld id="{33FCAE2C-07FE-4F54-8F05-731186216277}" type="slidenum">
              <a:t>‹#›</a:t>
            </a:fld>
            <a:endParaRPr/>
          </a:p>
        </p:txBody>
      </p:sp>
    </p:spTree>
    <p:extLst>
      <p:ext uri="{BB962C8B-B14F-4D97-AF65-F5344CB8AC3E}">
        <p14:creationId xmlns:p14="http://schemas.microsoft.com/office/powerpoint/2010/main" val="7172273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Slide" type="blank">
  <p:cSld name="BLANK">
    <p:spTree>
      <p:nvGrpSpPr>
        <p:cNvPr id="1" name="Shape 214"/>
        <p:cNvGrpSpPr/>
        <p:nvPr/>
      </p:nvGrpSpPr>
      <p:grpSpPr>
        <a:xfrm>
          <a:off x="0" y="0"/>
          <a:ext cx="0" cy="0"/>
          <a:chOff x="0" y="0"/>
          <a:chExt cx="0" cy="0"/>
        </a:xfrm>
      </p:grpSpPr>
      <p:sp>
        <p:nvSpPr>
          <p:cNvPr id="215" name="Google Shape;215;p61"/>
          <p:cNvSpPr txBox="1">
            <a:spLocks noGrp="1"/>
          </p:cNvSpPr>
          <p:nvPr>
            <p:ph type="sldNum" idx="12"/>
          </p:nvPr>
        </p:nvSpPr>
        <p:spPr>
          <a:xfrm>
            <a:off x="11296440" y="6217560"/>
            <a:ext cx="729360" cy="522720"/>
          </a:xfrm>
          <a:prstGeom prst="rect">
            <a:avLst/>
          </a:prstGeom>
          <a:noFill/>
          <a:ln>
            <a:noFill/>
          </a:ln>
        </p:spPr>
        <p:txBody>
          <a:bodyPr spcFirstLastPara="1" wrap="square" lIns="90000" tIns="91425" rIns="90000" bIns="91425" anchor="ctr" anchorCtr="0">
            <a:noAutofit/>
          </a:bodyPr>
          <a:lstStyle>
            <a:lvl1pPr marL="0" lvl="0"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1pPr>
            <a:lvl2pPr marL="0" lvl="1"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2pPr>
            <a:lvl3pPr marL="0" lvl="2"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3pPr>
            <a:lvl4pPr marL="0" lvl="3"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4pPr>
            <a:lvl5pPr marL="0" lvl="4"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5pPr>
            <a:lvl6pPr marL="0" lvl="5"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6pPr>
            <a:lvl7pPr marL="0" lvl="6"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7pPr>
            <a:lvl8pPr marL="0" lvl="7"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8pPr>
            <a:lvl9pPr marL="0" lvl="8"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Content" type="obj">
  <p:cSld name="OBJECT">
    <p:spTree>
      <p:nvGrpSpPr>
        <p:cNvPr id="1" name="Shape 220"/>
        <p:cNvGrpSpPr/>
        <p:nvPr/>
      </p:nvGrpSpPr>
      <p:grpSpPr>
        <a:xfrm>
          <a:off x="0" y="0"/>
          <a:ext cx="0" cy="0"/>
          <a:chOff x="0" y="0"/>
          <a:chExt cx="0" cy="0"/>
        </a:xfrm>
      </p:grpSpPr>
      <p:sp>
        <p:nvSpPr>
          <p:cNvPr id="221" name="Google Shape;221;p101"/>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2" name="Google Shape;222;p101"/>
          <p:cNvSpPr txBox="1">
            <a:spLocks noGrp="1"/>
          </p:cNvSpPr>
          <p:nvPr>
            <p:ph type="body" idx="1"/>
          </p:nvPr>
        </p:nvSpPr>
        <p:spPr>
          <a:xfrm>
            <a:off x="609480" y="1604520"/>
            <a:ext cx="10972440" cy="397728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3" name="Google Shape;223;p101"/>
          <p:cNvSpPr txBox="1">
            <a:spLocks noGrp="1"/>
          </p:cNvSpPr>
          <p:nvPr>
            <p:ph type="sldNum" idx="12"/>
          </p:nvPr>
        </p:nvSpPr>
        <p:spPr>
          <a:xfrm>
            <a:off x="11296440" y="6217560"/>
            <a:ext cx="729360" cy="522720"/>
          </a:xfrm>
          <a:prstGeom prst="rect">
            <a:avLst/>
          </a:prstGeom>
          <a:noFill/>
          <a:ln>
            <a:noFill/>
          </a:ln>
        </p:spPr>
        <p:txBody>
          <a:bodyPr spcFirstLastPara="1" wrap="square" lIns="90000" tIns="91425" rIns="90000" bIns="91425" anchor="ctr" anchorCtr="0">
            <a:noAutofit/>
          </a:bodyPr>
          <a:lstStyle>
            <a:lvl1pPr marL="0" lvl="0"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1pPr>
            <a:lvl2pPr marL="0" lvl="1"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2pPr>
            <a:lvl3pPr marL="0" lvl="2"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3pPr>
            <a:lvl4pPr marL="0" lvl="3"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4pPr>
            <a:lvl5pPr marL="0" lvl="4"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5pPr>
            <a:lvl6pPr marL="0" lvl="5"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6pPr>
            <a:lvl7pPr marL="0" lvl="6"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7pPr>
            <a:lvl8pPr marL="0" lvl="7"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8pPr>
            <a:lvl9pPr marL="0" lvl="8"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2 Content" type="twoObj">
  <p:cSld name="TWO_OBJECTS">
    <p:spTree>
      <p:nvGrpSpPr>
        <p:cNvPr id="1" name="Shape 224"/>
        <p:cNvGrpSpPr/>
        <p:nvPr/>
      </p:nvGrpSpPr>
      <p:grpSpPr>
        <a:xfrm>
          <a:off x="0" y="0"/>
          <a:ext cx="0" cy="0"/>
          <a:chOff x="0" y="0"/>
          <a:chExt cx="0" cy="0"/>
        </a:xfrm>
      </p:grpSpPr>
      <p:sp>
        <p:nvSpPr>
          <p:cNvPr id="225" name="Google Shape;225;p102"/>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6" name="Google Shape;226;p102"/>
          <p:cNvSpPr txBox="1">
            <a:spLocks noGrp="1"/>
          </p:cNvSpPr>
          <p:nvPr>
            <p:ph type="body" idx="1"/>
          </p:nvPr>
        </p:nvSpPr>
        <p:spPr>
          <a:xfrm>
            <a:off x="609480" y="1604520"/>
            <a:ext cx="5354280" cy="397728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7" name="Google Shape;227;p102"/>
          <p:cNvSpPr txBox="1">
            <a:spLocks noGrp="1"/>
          </p:cNvSpPr>
          <p:nvPr>
            <p:ph type="body" idx="2"/>
          </p:nvPr>
        </p:nvSpPr>
        <p:spPr>
          <a:xfrm>
            <a:off x="6231960" y="1604520"/>
            <a:ext cx="5354280" cy="397728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8" name="Google Shape;228;p102"/>
          <p:cNvSpPr txBox="1">
            <a:spLocks noGrp="1"/>
          </p:cNvSpPr>
          <p:nvPr>
            <p:ph type="sldNum" idx="12"/>
          </p:nvPr>
        </p:nvSpPr>
        <p:spPr>
          <a:xfrm>
            <a:off x="11296440" y="6217560"/>
            <a:ext cx="729360" cy="522720"/>
          </a:xfrm>
          <a:prstGeom prst="rect">
            <a:avLst/>
          </a:prstGeom>
          <a:noFill/>
          <a:ln>
            <a:noFill/>
          </a:ln>
        </p:spPr>
        <p:txBody>
          <a:bodyPr spcFirstLastPara="1" wrap="square" lIns="90000" tIns="91425" rIns="90000" bIns="91425" anchor="ctr" anchorCtr="0">
            <a:noAutofit/>
          </a:bodyPr>
          <a:lstStyle>
            <a:lvl1pPr marL="0" lvl="0"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1pPr>
            <a:lvl2pPr marL="0" lvl="1"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2pPr>
            <a:lvl3pPr marL="0" lvl="2"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3pPr>
            <a:lvl4pPr marL="0" lvl="3"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4pPr>
            <a:lvl5pPr marL="0" lvl="4"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5pPr>
            <a:lvl6pPr marL="0" lvl="5"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6pPr>
            <a:lvl7pPr marL="0" lvl="6"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7pPr>
            <a:lvl8pPr marL="0" lvl="7"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8pPr>
            <a:lvl9pPr marL="0" lvl="8"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29"/>
        <p:cNvGrpSpPr/>
        <p:nvPr/>
      </p:nvGrpSpPr>
      <p:grpSpPr>
        <a:xfrm>
          <a:off x="0" y="0"/>
          <a:ext cx="0" cy="0"/>
          <a:chOff x="0" y="0"/>
          <a:chExt cx="0" cy="0"/>
        </a:xfrm>
      </p:grpSpPr>
      <p:sp>
        <p:nvSpPr>
          <p:cNvPr id="230" name="Google Shape;230;p103"/>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1" name="Google Shape;231;p103"/>
          <p:cNvSpPr txBox="1">
            <a:spLocks noGrp="1"/>
          </p:cNvSpPr>
          <p:nvPr>
            <p:ph type="sldNum" idx="12"/>
          </p:nvPr>
        </p:nvSpPr>
        <p:spPr>
          <a:xfrm>
            <a:off x="11296440" y="6217560"/>
            <a:ext cx="729360" cy="522720"/>
          </a:xfrm>
          <a:prstGeom prst="rect">
            <a:avLst/>
          </a:prstGeom>
          <a:noFill/>
          <a:ln>
            <a:noFill/>
          </a:ln>
        </p:spPr>
        <p:txBody>
          <a:bodyPr spcFirstLastPara="1" wrap="square" lIns="90000" tIns="91425" rIns="90000" bIns="91425" anchor="ctr" anchorCtr="0">
            <a:noAutofit/>
          </a:bodyPr>
          <a:lstStyle>
            <a:lvl1pPr marL="0" lvl="0"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1pPr>
            <a:lvl2pPr marL="0" lvl="1"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2pPr>
            <a:lvl3pPr marL="0" lvl="2"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3pPr>
            <a:lvl4pPr marL="0" lvl="3"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4pPr>
            <a:lvl5pPr marL="0" lvl="4"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5pPr>
            <a:lvl6pPr marL="0" lvl="5"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6pPr>
            <a:lvl7pPr marL="0" lvl="6"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7pPr>
            <a:lvl8pPr marL="0" lvl="7"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8pPr>
            <a:lvl9pPr marL="0" lvl="8"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entered Text" type="objOnly">
  <p:cSld name="OBJECT_ONLY">
    <p:spTree>
      <p:nvGrpSpPr>
        <p:cNvPr id="1" name="Shape 232"/>
        <p:cNvGrpSpPr/>
        <p:nvPr/>
      </p:nvGrpSpPr>
      <p:grpSpPr>
        <a:xfrm>
          <a:off x="0" y="0"/>
          <a:ext cx="0" cy="0"/>
          <a:chOff x="0" y="0"/>
          <a:chExt cx="0" cy="0"/>
        </a:xfrm>
      </p:grpSpPr>
      <p:sp>
        <p:nvSpPr>
          <p:cNvPr id="233" name="Google Shape;233;p104"/>
          <p:cNvSpPr txBox="1">
            <a:spLocks noGrp="1"/>
          </p:cNvSpPr>
          <p:nvPr>
            <p:ph type="subTitle" idx="1"/>
          </p:nvPr>
        </p:nvSpPr>
        <p:spPr>
          <a:xfrm>
            <a:off x="609480" y="273600"/>
            <a:ext cx="10972440" cy="5307840"/>
          </a:xfrm>
          <a:prstGeom prst="rect">
            <a:avLst/>
          </a:prstGeom>
          <a:noFill/>
          <a:ln>
            <a:noFill/>
          </a:ln>
        </p:spPr>
        <p:txBody>
          <a:bodyPr spcFirstLastPara="1" wrap="square" lIns="0" tIns="0" rIns="0" bIns="0" anchor="ctr" anchorCtr="0">
            <a:noAutofit/>
          </a:bodyPr>
          <a:lstStyle>
            <a:lvl1pPr lvl="0" algn="l">
              <a:lnSpc>
                <a:spcPct val="90000"/>
              </a:lnSpc>
              <a:spcBef>
                <a:spcPts val="1000"/>
              </a:spcBef>
              <a:spcAft>
                <a:spcPts val="0"/>
              </a:spcAft>
              <a:buClr>
                <a:schemeClr val="dk1"/>
              </a:buClr>
              <a:buSzPts val="1800"/>
              <a:buChar char="•"/>
              <a:defRPr/>
            </a:lvl1pPr>
            <a:lvl2pPr lvl="1" algn="l">
              <a:lnSpc>
                <a:spcPct val="90000"/>
              </a:lnSpc>
              <a:spcBef>
                <a:spcPts val="500"/>
              </a:spcBef>
              <a:spcAft>
                <a:spcPts val="0"/>
              </a:spcAft>
              <a:buClr>
                <a:schemeClr val="dk1"/>
              </a:buClr>
              <a:buSzPts val="1800"/>
              <a:buChar char="•"/>
              <a:defRPr/>
            </a:lvl2pPr>
            <a:lvl3pPr lvl="2" algn="l">
              <a:lnSpc>
                <a:spcPct val="90000"/>
              </a:lnSpc>
              <a:spcBef>
                <a:spcPts val="500"/>
              </a:spcBef>
              <a:spcAft>
                <a:spcPts val="0"/>
              </a:spcAft>
              <a:buClr>
                <a:schemeClr val="dk1"/>
              </a:buClr>
              <a:buSzPts val="1800"/>
              <a:buChar char="•"/>
              <a:defRPr/>
            </a:lvl3pPr>
            <a:lvl4pPr lvl="3" algn="l">
              <a:lnSpc>
                <a:spcPct val="90000"/>
              </a:lnSpc>
              <a:spcBef>
                <a:spcPts val="500"/>
              </a:spcBef>
              <a:spcAft>
                <a:spcPts val="0"/>
              </a:spcAft>
              <a:buClr>
                <a:schemeClr val="dk1"/>
              </a:buClr>
              <a:buSzPts val="1800"/>
              <a:buChar char="•"/>
              <a:defRPr/>
            </a:lvl4pPr>
            <a:lvl5pPr lvl="4" algn="l">
              <a:lnSpc>
                <a:spcPct val="9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a:endParaRPr/>
          </a:p>
        </p:txBody>
      </p:sp>
      <p:sp>
        <p:nvSpPr>
          <p:cNvPr id="234" name="Google Shape;234;p104"/>
          <p:cNvSpPr txBox="1">
            <a:spLocks noGrp="1"/>
          </p:cNvSpPr>
          <p:nvPr>
            <p:ph type="sldNum" idx="12"/>
          </p:nvPr>
        </p:nvSpPr>
        <p:spPr>
          <a:xfrm>
            <a:off x="11296440" y="6217560"/>
            <a:ext cx="729360" cy="522720"/>
          </a:xfrm>
          <a:prstGeom prst="rect">
            <a:avLst/>
          </a:prstGeom>
          <a:noFill/>
          <a:ln>
            <a:noFill/>
          </a:ln>
        </p:spPr>
        <p:txBody>
          <a:bodyPr spcFirstLastPara="1" wrap="square" lIns="90000" tIns="91425" rIns="90000" bIns="91425" anchor="ctr" anchorCtr="0">
            <a:noAutofit/>
          </a:bodyPr>
          <a:lstStyle>
            <a:lvl1pPr marL="0" lvl="0"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1pPr>
            <a:lvl2pPr marL="0" lvl="1"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2pPr>
            <a:lvl3pPr marL="0" lvl="2"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3pPr>
            <a:lvl4pPr marL="0" lvl="3"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4pPr>
            <a:lvl5pPr marL="0" lvl="4"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5pPr>
            <a:lvl6pPr marL="0" lvl="5"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6pPr>
            <a:lvl7pPr marL="0" lvl="6"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7pPr>
            <a:lvl8pPr marL="0" lvl="7"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8pPr>
            <a:lvl9pPr marL="0" lvl="8"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2 Content and Content" type="twoObjAndObj">
  <p:cSld name="TWO_OBJECTS_AND_OBJECT">
    <p:spTree>
      <p:nvGrpSpPr>
        <p:cNvPr id="1" name="Shape 235"/>
        <p:cNvGrpSpPr/>
        <p:nvPr/>
      </p:nvGrpSpPr>
      <p:grpSpPr>
        <a:xfrm>
          <a:off x="0" y="0"/>
          <a:ext cx="0" cy="0"/>
          <a:chOff x="0" y="0"/>
          <a:chExt cx="0" cy="0"/>
        </a:xfrm>
      </p:grpSpPr>
      <p:sp>
        <p:nvSpPr>
          <p:cNvPr id="236" name="Google Shape;236;p105"/>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7" name="Google Shape;237;p105"/>
          <p:cNvSpPr txBox="1">
            <a:spLocks noGrp="1"/>
          </p:cNvSpPr>
          <p:nvPr>
            <p:ph type="body" idx="1"/>
          </p:nvPr>
        </p:nvSpPr>
        <p:spPr>
          <a:xfrm>
            <a:off x="609480" y="1604520"/>
            <a:ext cx="5354280" cy="189684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8" name="Google Shape;238;p105"/>
          <p:cNvSpPr txBox="1">
            <a:spLocks noGrp="1"/>
          </p:cNvSpPr>
          <p:nvPr>
            <p:ph type="body" idx="2"/>
          </p:nvPr>
        </p:nvSpPr>
        <p:spPr>
          <a:xfrm>
            <a:off x="6231960" y="1604520"/>
            <a:ext cx="5354280" cy="397728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9" name="Google Shape;239;p105"/>
          <p:cNvSpPr txBox="1">
            <a:spLocks noGrp="1"/>
          </p:cNvSpPr>
          <p:nvPr>
            <p:ph type="body" idx="3"/>
          </p:nvPr>
        </p:nvSpPr>
        <p:spPr>
          <a:xfrm>
            <a:off x="609480" y="3682080"/>
            <a:ext cx="5354280" cy="189684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0" name="Google Shape;240;p105"/>
          <p:cNvSpPr txBox="1">
            <a:spLocks noGrp="1"/>
          </p:cNvSpPr>
          <p:nvPr>
            <p:ph type="sldNum" idx="12"/>
          </p:nvPr>
        </p:nvSpPr>
        <p:spPr>
          <a:xfrm>
            <a:off x="11296440" y="6217560"/>
            <a:ext cx="729360" cy="522720"/>
          </a:xfrm>
          <a:prstGeom prst="rect">
            <a:avLst/>
          </a:prstGeom>
          <a:noFill/>
          <a:ln>
            <a:noFill/>
          </a:ln>
        </p:spPr>
        <p:txBody>
          <a:bodyPr spcFirstLastPara="1" wrap="square" lIns="90000" tIns="91425" rIns="90000" bIns="91425" anchor="ctr" anchorCtr="0">
            <a:noAutofit/>
          </a:bodyPr>
          <a:lstStyle>
            <a:lvl1pPr marL="0" lvl="0"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1pPr>
            <a:lvl2pPr marL="0" lvl="1"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2pPr>
            <a:lvl3pPr marL="0" lvl="2"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3pPr>
            <a:lvl4pPr marL="0" lvl="3"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4pPr>
            <a:lvl5pPr marL="0" lvl="4"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5pPr>
            <a:lvl6pPr marL="0" lvl="5"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6pPr>
            <a:lvl7pPr marL="0" lvl="6"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7pPr>
            <a:lvl8pPr marL="0" lvl="7"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8pPr>
            <a:lvl9pPr marL="0" lvl="8"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Content and 2 Content" type="objAndTwoObj">
  <p:cSld name="OBJECT_AND_TWO_OBJECTS">
    <p:spTree>
      <p:nvGrpSpPr>
        <p:cNvPr id="1" name="Shape 241"/>
        <p:cNvGrpSpPr/>
        <p:nvPr/>
      </p:nvGrpSpPr>
      <p:grpSpPr>
        <a:xfrm>
          <a:off x="0" y="0"/>
          <a:ext cx="0" cy="0"/>
          <a:chOff x="0" y="0"/>
          <a:chExt cx="0" cy="0"/>
        </a:xfrm>
      </p:grpSpPr>
      <p:sp>
        <p:nvSpPr>
          <p:cNvPr id="242" name="Google Shape;242;p106"/>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3" name="Google Shape;243;p106"/>
          <p:cNvSpPr txBox="1">
            <a:spLocks noGrp="1"/>
          </p:cNvSpPr>
          <p:nvPr>
            <p:ph type="body" idx="1"/>
          </p:nvPr>
        </p:nvSpPr>
        <p:spPr>
          <a:xfrm>
            <a:off x="609480" y="1604520"/>
            <a:ext cx="5354280" cy="397728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4" name="Google Shape;244;p106"/>
          <p:cNvSpPr txBox="1">
            <a:spLocks noGrp="1"/>
          </p:cNvSpPr>
          <p:nvPr>
            <p:ph type="body" idx="2"/>
          </p:nvPr>
        </p:nvSpPr>
        <p:spPr>
          <a:xfrm>
            <a:off x="6231960" y="1604520"/>
            <a:ext cx="5354280" cy="189684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5" name="Google Shape;245;p106"/>
          <p:cNvSpPr txBox="1">
            <a:spLocks noGrp="1"/>
          </p:cNvSpPr>
          <p:nvPr>
            <p:ph type="body" idx="3"/>
          </p:nvPr>
        </p:nvSpPr>
        <p:spPr>
          <a:xfrm>
            <a:off x="6231960" y="3682080"/>
            <a:ext cx="5354280" cy="189684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6" name="Google Shape;246;p106"/>
          <p:cNvSpPr txBox="1">
            <a:spLocks noGrp="1"/>
          </p:cNvSpPr>
          <p:nvPr>
            <p:ph type="sldNum" idx="12"/>
          </p:nvPr>
        </p:nvSpPr>
        <p:spPr>
          <a:xfrm>
            <a:off x="11296440" y="6217560"/>
            <a:ext cx="729360" cy="522720"/>
          </a:xfrm>
          <a:prstGeom prst="rect">
            <a:avLst/>
          </a:prstGeom>
          <a:noFill/>
          <a:ln>
            <a:noFill/>
          </a:ln>
        </p:spPr>
        <p:txBody>
          <a:bodyPr spcFirstLastPara="1" wrap="square" lIns="90000" tIns="91425" rIns="90000" bIns="91425" anchor="ctr" anchorCtr="0">
            <a:noAutofit/>
          </a:bodyPr>
          <a:lstStyle>
            <a:lvl1pPr marL="0" lvl="0"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1pPr>
            <a:lvl2pPr marL="0" lvl="1"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2pPr>
            <a:lvl3pPr marL="0" lvl="2"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3pPr>
            <a:lvl4pPr marL="0" lvl="3"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4pPr>
            <a:lvl5pPr marL="0" lvl="4"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5pPr>
            <a:lvl6pPr marL="0" lvl="5"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6pPr>
            <a:lvl7pPr marL="0" lvl="6"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7pPr>
            <a:lvl8pPr marL="0" lvl="7"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8pPr>
            <a:lvl9pPr marL="0" lvl="8"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Content" type="obj">
  <p:cSld name="OBJECT">
    <p:spTree>
      <p:nvGrpSpPr>
        <p:cNvPr id="1" name="Shape 22"/>
        <p:cNvGrpSpPr/>
        <p:nvPr/>
      </p:nvGrpSpPr>
      <p:grpSpPr>
        <a:xfrm>
          <a:off x="0" y="0"/>
          <a:ext cx="0" cy="0"/>
          <a:chOff x="0" y="0"/>
          <a:chExt cx="0" cy="0"/>
        </a:xfrm>
      </p:grpSpPr>
      <p:sp>
        <p:nvSpPr>
          <p:cNvPr id="23" name="Google Shape;23;p69"/>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 name="Google Shape;24;p69"/>
          <p:cNvSpPr txBox="1">
            <a:spLocks noGrp="1"/>
          </p:cNvSpPr>
          <p:nvPr>
            <p:ph type="body" idx="1"/>
          </p:nvPr>
        </p:nvSpPr>
        <p:spPr>
          <a:xfrm>
            <a:off x="609480" y="1604520"/>
            <a:ext cx="10972440" cy="397728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 name="Google Shape;25;p69"/>
          <p:cNvSpPr txBox="1">
            <a:spLocks noGrp="1"/>
          </p:cNvSpPr>
          <p:nvPr>
            <p:ph type="sldNum" idx="12"/>
          </p:nvPr>
        </p:nvSpPr>
        <p:spPr>
          <a:xfrm>
            <a:off x="11296440" y="6217560"/>
            <a:ext cx="729360" cy="522720"/>
          </a:xfrm>
          <a:prstGeom prst="rect">
            <a:avLst/>
          </a:prstGeom>
          <a:noFill/>
          <a:ln>
            <a:noFill/>
          </a:ln>
        </p:spPr>
        <p:txBody>
          <a:bodyPr spcFirstLastPara="1" wrap="square" lIns="90000" tIns="91425" rIns="90000" bIns="91425" anchor="ctr" anchorCtr="0">
            <a:noAutofit/>
          </a:bodyPr>
          <a:lstStyle>
            <a:lvl1pPr marL="0" lvl="0"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1pPr>
            <a:lvl2pPr marL="0" lvl="1"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2pPr>
            <a:lvl3pPr marL="0" lvl="2"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3pPr>
            <a:lvl4pPr marL="0" lvl="3"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4pPr>
            <a:lvl5pPr marL="0" lvl="4"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5pPr>
            <a:lvl6pPr marL="0" lvl="5"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6pPr>
            <a:lvl7pPr marL="0" lvl="6"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7pPr>
            <a:lvl8pPr marL="0" lvl="7"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8pPr>
            <a:lvl9pPr marL="0" lvl="8"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2 Content over Content" type="twoObjOverTx">
  <p:cSld name="TWO_OBJECTS_OVER_TEXT">
    <p:spTree>
      <p:nvGrpSpPr>
        <p:cNvPr id="1" name="Shape 247"/>
        <p:cNvGrpSpPr/>
        <p:nvPr/>
      </p:nvGrpSpPr>
      <p:grpSpPr>
        <a:xfrm>
          <a:off x="0" y="0"/>
          <a:ext cx="0" cy="0"/>
          <a:chOff x="0" y="0"/>
          <a:chExt cx="0" cy="0"/>
        </a:xfrm>
      </p:grpSpPr>
      <p:sp>
        <p:nvSpPr>
          <p:cNvPr id="248" name="Google Shape;248;p107"/>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9" name="Google Shape;249;p107"/>
          <p:cNvSpPr txBox="1">
            <a:spLocks noGrp="1"/>
          </p:cNvSpPr>
          <p:nvPr>
            <p:ph type="body" idx="1"/>
          </p:nvPr>
        </p:nvSpPr>
        <p:spPr>
          <a:xfrm>
            <a:off x="609480" y="1604520"/>
            <a:ext cx="5354280" cy="189684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0" name="Google Shape;250;p107"/>
          <p:cNvSpPr txBox="1">
            <a:spLocks noGrp="1"/>
          </p:cNvSpPr>
          <p:nvPr>
            <p:ph type="body" idx="2"/>
          </p:nvPr>
        </p:nvSpPr>
        <p:spPr>
          <a:xfrm>
            <a:off x="6231960" y="1604520"/>
            <a:ext cx="5354280" cy="189684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1" name="Google Shape;251;p107"/>
          <p:cNvSpPr txBox="1">
            <a:spLocks noGrp="1"/>
          </p:cNvSpPr>
          <p:nvPr>
            <p:ph type="body" idx="3"/>
          </p:nvPr>
        </p:nvSpPr>
        <p:spPr>
          <a:xfrm>
            <a:off x="609480" y="3682080"/>
            <a:ext cx="10972440" cy="189684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2" name="Google Shape;252;p107"/>
          <p:cNvSpPr txBox="1">
            <a:spLocks noGrp="1"/>
          </p:cNvSpPr>
          <p:nvPr>
            <p:ph type="sldNum" idx="12"/>
          </p:nvPr>
        </p:nvSpPr>
        <p:spPr>
          <a:xfrm>
            <a:off x="11296440" y="6217560"/>
            <a:ext cx="729360" cy="522720"/>
          </a:xfrm>
          <a:prstGeom prst="rect">
            <a:avLst/>
          </a:prstGeom>
          <a:noFill/>
          <a:ln>
            <a:noFill/>
          </a:ln>
        </p:spPr>
        <p:txBody>
          <a:bodyPr spcFirstLastPara="1" wrap="square" lIns="90000" tIns="91425" rIns="90000" bIns="91425" anchor="ctr" anchorCtr="0">
            <a:noAutofit/>
          </a:bodyPr>
          <a:lstStyle>
            <a:lvl1pPr marL="0" lvl="0"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1pPr>
            <a:lvl2pPr marL="0" lvl="1"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2pPr>
            <a:lvl3pPr marL="0" lvl="2"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3pPr>
            <a:lvl4pPr marL="0" lvl="3"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4pPr>
            <a:lvl5pPr marL="0" lvl="4"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5pPr>
            <a:lvl6pPr marL="0" lvl="5"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6pPr>
            <a:lvl7pPr marL="0" lvl="6"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7pPr>
            <a:lvl8pPr marL="0" lvl="7"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8pPr>
            <a:lvl9pPr marL="0" lvl="8"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Content over Content" type="objOverTx">
  <p:cSld name="OBJECT_OVER_TEXT">
    <p:spTree>
      <p:nvGrpSpPr>
        <p:cNvPr id="1" name="Shape 253"/>
        <p:cNvGrpSpPr/>
        <p:nvPr/>
      </p:nvGrpSpPr>
      <p:grpSpPr>
        <a:xfrm>
          <a:off x="0" y="0"/>
          <a:ext cx="0" cy="0"/>
          <a:chOff x="0" y="0"/>
          <a:chExt cx="0" cy="0"/>
        </a:xfrm>
      </p:grpSpPr>
      <p:sp>
        <p:nvSpPr>
          <p:cNvPr id="254" name="Google Shape;254;p108"/>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5" name="Google Shape;255;p108"/>
          <p:cNvSpPr txBox="1">
            <a:spLocks noGrp="1"/>
          </p:cNvSpPr>
          <p:nvPr>
            <p:ph type="body" idx="1"/>
          </p:nvPr>
        </p:nvSpPr>
        <p:spPr>
          <a:xfrm>
            <a:off x="609480" y="1604520"/>
            <a:ext cx="10972440" cy="189684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6" name="Google Shape;256;p108"/>
          <p:cNvSpPr txBox="1">
            <a:spLocks noGrp="1"/>
          </p:cNvSpPr>
          <p:nvPr>
            <p:ph type="body" idx="2"/>
          </p:nvPr>
        </p:nvSpPr>
        <p:spPr>
          <a:xfrm>
            <a:off x="609480" y="3682080"/>
            <a:ext cx="10972440" cy="189684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7" name="Google Shape;257;p108"/>
          <p:cNvSpPr txBox="1">
            <a:spLocks noGrp="1"/>
          </p:cNvSpPr>
          <p:nvPr>
            <p:ph type="sldNum" idx="12"/>
          </p:nvPr>
        </p:nvSpPr>
        <p:spPr>
          <a:xfrm>
            <a:off x="11296440" y="6217560"/>
            <a:ext cx="729360" cy="522720"/>
          </a:xfrm>
          <a:prstGeom prst="rect">
            <a:avLst/>
          </a:prstGeom>
          <a:noFill/>
          <a:ln>
            <a:noFill/>
          </a:ln>
        </p:spPr>
        <p:txBody>
          <a:bodyPr spcFirstLastPara="1" wrap="square" lIns="90000" tIns="91425" rIns="90000" bIns="91425" anchor="ctr" anchorCtr="0">
            <a:noAutofit/>
          </a:bodyPr>
          <a:lstStyle>
            <a:lvl1pPr marL="0" lvl="0"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1pPr>
            <a:lvl2pPr marL="0" lvl="1"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2pPr>
            <a:lvl3pPr marL="0" lvl="2"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3pPr>
            <a:lvl4pPr marL="0" lvl="3"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4pPr>
            <a:lvl5pPr marL="0" lvl="4"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5pPr>
            <a:lvl6pPr marL="0" lvl="5"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6pPr>
            <a:lvl7pPr marL="0" lvl="6"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7pPr>
            <a:lvl8pPr marL="0" lvl="7"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8pPr>
            <a:lvl9pPr marL="0" lvl="8"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4 Content" type="fourObj">
  <p:cSld name="FOUR_OBJECTS">
    <p:spTree>
      <p:nvGrpSpPr>
        <p:cNvPr id="1" name="Shape 258"/>
        <p:cNvGrpSpPr/>
        <p:nvPr/>
      </p:nvGrpSpPr>
      <p:grpSpPr>
        <a:xfrm>
          <a:off x="0" y="0"/>
          <a:ext cx="0" cy="0"/>
          <a:chOff x="0" y="0"/>
          <a:chExt cx="0" cy="0"/>
        </a:xfrm>
      </p:grpSpPr>
      <p:sp>
        <p:nvSpPr>
          <p:cNvPr id="259" name="Google Shape;259;p109"/>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60" name="Google Shape;260;p109"/>
          <p:cNvSpPr txBox="1">
            <a:spLocks noGrp="1"/>
          </p:cNvSpPr>
          <p:nvPr>
            <p:ph type="body" idx="1"/>
          </p:nvPr>
        </p:nvSpPr>
        <p:spPr>
          <a:xfrm>
            <a:off x="609480" y="1604520"/>
            <a:ext cx="5354280" cy="189684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1" name="Google Shape;261;p109"/>
          <p:cNvSpPr txBox="1">
            <a:spLocks noGrp="1"/>
          </p:cNvSpPr>
          <p:nvPr>
            <p:ph type="body" idx="2"/>
          </p:nvPr>
        </p:nvSpPr>
        <p:spPr>
          <a:xfrm>
            <a:off x="6231960" y="1604520"/>
            <a:ext cx="5354280" cy="189684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2" name="Google Shape;262;p109"/>
          <p:cNvSpPr txBox="1">
            <a:spLocks noGrp="1"/>
          </p:cNvSpPr>
          <p:nvPr>
            <p:ph type="body" idx="3"/>
          </p:nvPr>
        </p:nvSpPr>
        <p:spPr>
          <a:xfrm>
            <a:off x="609480" y="3682080"/>
            <a:ext cx="5354280" cy="189684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3" name="Google Shape;263;p109"/>
          <p:cNvSpPr txBox="1">
            <a:spLocks noGrp="1"/>
          </p:cNvSpPr>
          <p:nvPr>
            <p:ph type="body" idx="4"/>
          </p:nvPr>
        </p:nvSpPr>
        <p:spPr>
          <a:xfrm>
            <a:off x="6231960" y="3682080"/>
            <a:ext cx="5354280" cy="189684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4" name="Google Shape;264;p109"/>
          <p:cNvSpPr txBox="1">
            <a:spLocks noGrp="1"/>
          </p:cNvSpPr>
          <p:nvPr>
            <p:ph type="sldNum" idx="12"/>
          </p:nvPr>
        </p:nvSpPr>
        <p:spPr>
          <a:xfrm>
            <a:off x="11296440" y="6217560"/>
            <a:ext cx="729360" cy="522720"/>
          </a:xfrm>
          <a:prstGeom prst="rect">
            <a:avLst/>
          </a:prstGeom>
          <a:noFill/>
          <a:ln>
            <a:noFill/>
          </a:ln>
        </p:spPr>
        <p:txBody>
          <a:bodyPr spcFirstLastPara="1" wrap="square" lIns="90000" tIns="91425" rIns="90000" bIns="91425" anchor="ctr" anchorCtr="0">
            <a:noAutofit/>
          </a:bodyPr>
          <a:lstStyle>
            <a:lvl1pPr marL="0" lvl="0"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1pPr>
            <a:lvl2pPr marL="0" lvl="1"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2pPr>
            <a:lvl3pPr marL="0" lvl="2"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3pPr>
            <a:lvl4pPr marL="0" lvl="3"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4pPr>
            <a:lvl5pPr marL="0" lvl="4"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5pPr>
            <a:lvl6pPr marL="0" lvl="5"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6pPr>
            <a:lvl7pPr marL="0" lvl="6"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7pPr>
            <a:lvl8pPr marL="0" lvl="7"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8pPr>
            <a:lvl9pPr marL="0" lvl="8"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6 Content">
  <p:cSld name="Title, 6 Content">
    <p:spTree>
      <p:nvGrpSpPr>
        <p:cNvPr id="1" name="Shape 265"/>
        <p:cNvGrpSpPr/>
        <p:nvPr/>
      </p:nvGrpSpPr>
      <p:grpSpPr>
        <a:xfrm>
          <a:off x="0" y="0"/>
          <a:ext cx="0" cy="0"/>
          <a:chOff x="0" y="0"/>
          <a:chExt cx="0" cy="0"/>
        </a:xfrm>
      </p:grpSpPr>
      <p:sp>
        <p:nvSpPr>
          <p:cNvPr id="266" name="Google Shape;266;p110"/>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67" name="Google Shape;267;p110"/>
          <p:cNvSpPr txBox="1">
            <a:spLocks noGrp="1"/>
          </p:cNvSpPr>
          <p:nvPr>
            <p:ph type="body" idx="1"/>
          </p:nvPr>
        </p:nvSpPr>
        <p:spPr>
          <a:xfrm>
            <a:off x="609480" y="1604520"/>
            <a:ext cx="3533040" cy="189684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8" name="Google Shape;268;p110"/>
          <p:cNvSpPr txBox="1">
            <a:spLocks noGrp="1"/>
          </p:cNvSpPr>
          <p:nvPr>
            <p:ph type="body" idx="2"/>
          </p:nvPr>
        </p:nvSpPr>
        <p:spPr>
          <a:xfrm>
            <a:off x="4319640" y="1604520"/>
            <a:ext cx="3533040" cy="189684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9" name="Google Shape;269;p110"/>
          <p:cNvSpPr txBox="1">
            <a:spLocks noGrp="1"/>
          </p:cNvSpPr>
          <p:nvPr>
            <p:ph type="body" idx="3"/>
          </p:nvPr>
        </p:nvSpPr>
        <p:spPr>
          <a:xfrm>
            <a:off x="8029800" y="1604520"/>
            <a:ext cx="3533040" cy="189684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0" name="Google Shape;270;p110"/>
          <p:cNvSpPr txBox="1">
            <a:spLocks noGrp="1"/>
          </p:cNvSpPr>
          <p:nvPr>
            <p:ph type="body" idx="4"/>
          </p:nvPr>
        </p:nvSpPr>
        <p:spPr>
          <a:xfrm>
            <a:off x="609480" y="3682080"/>
            <a:ext cx="3533040" cy="189684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1" name="Google Shape;271;p110"/>
          <p:cNvSpPr txBox="1">
            <a:spLocks noGrp="1"/>
          </p:cNvSpPr>
          <p:nvPr>
            <p:ph type="body" idx="5"/>
          </p:nvPr>
        </p:nvSpPr>
        <p:spPr>
          <a:xfrm>
            <a:off x="4319640" y="3682080"/>
            <a:ext cx="3533040" cy="189684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2" name="Google Shape;272;p110"/>
          <p:cNvSpPr txBox="1">
            <a:spLocks noGrp="1"/>
          </p:cNvSpPr>
          <p:nvPr>
            <p:ph type="body" idx="6"/>
          </p:nvPr>
        </p:nvSpPr>
        <p:spPr>
          <a:xfrm>
            <a:off x="8029800" y="3682080"/>
            <a:ext cx="3533040" cy="189684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3" name="Google Shape;273;p110"/>
          <p:cNvSpPr txBox="1">
            <a:spLocks noGrp="1"/>
          </p:cNvSpPr>
          <p:nvPr>
            <p:ph type="sldNum" idx="12"/>
          </p:nvPr>
        </p:nvSpPr>
        <p:spPr>
          <a:xfrm>
            <a:off x="11296440" y="6217560"/>
            <a:ext cx="729360" cy="522720"/>
          </a:xfrm>
          <a:prstGeom prst="rect">
            <a:avLst/>
          </a:prstGeom>
          <a:noFill/>
          <a:ln>
            <a:noFill/>
          </a:ln>
        </p:spPr>
        <p:txBody>
          <a:bodyPr spcFirstLastPara="1" wrap="square" lIns="90000" tIns="91425" rIns="90000" bIns="91425" anchor="ctr" anchorCtr="0">
            <a:noAutofit/>
          </a:bodyPr>
          <a:lstStyle>
            <a:lvl1pPr marL="0" lvl="0"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1pPr>
            <a:lvl2pPr marL="0" lvl="1"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2pPr>
            <a:lvl3pPr marL="0" lvl="2"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3pPr>
            <a:lvl4pPr marL="0" lvl="3"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4pPr>
            <a:lvl5pPr marL="0" lvl="4"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5pPr>
            <a:lvl6pPr marL="0" lvl="5"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6pPr>
            <a:lvl7pPr marL="0" lvl="6"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7pPr>
            <a:lvl8pPr marL="0" lvl="7"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8pPr>
            <a:lvl9pPr marL="0" lvl="8"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lank Slide" type="blank">
  <p:cSld name="BLANK">
    <p:spTree>
      <p:nvGrpSpPr>
        <p:cNvPr id="1" name="Shape 399"/>
        <p:cNvGrpSpPr/>
        <p:nvPr/>
      </p:nvGrpSpPr>
      <p:grpSpPr>
        <a:xfrm>
          <a:off x="0" y="0"/>
          <a:ext cx="0" cy="0"/>
          <a:chOff x="0" y="0"/>
          <a:chExt cx="0" cy="0"/>
        </a:xfrm>
      </p:grpSpPr>
      <p:sp>
        <p:nvSpPr>
          <p:cNvPr id="400" name="Google Shape;400;p68"/>
          <p:cNvSpPr txBox="1">
            <a:spLocks noGrp="1"/>
          </p:cNvSpPr>
          <p:nvPr>
            <p:ph type="sldNum" idx="12"/>
          </p:nvPr>
        </p:nvSpPr>
        <p:spPr>
          <a:xfrm>
            <a:off x="11296440" y="6217560"/>
            <a:ext cx="729360" cy="522720"/>
          </a:xfrm>
          <a:prstGeom prst="rect">
            <a:avLst/>
          </a:prstGeom>
          <a:noFill/>
          <a:ln>
            <a:noFill/>
          </a:ln>
        </p:spPr>
        <p:txBody>
          <a:bodyPr spcFirstLastPara="1" wrap="square" lIns="90000" tIns="91425" rIns="90000" bIns="91425" anchor="ctr" anchorCtr="0">
            <a:noAutofit/>
          </a:bodyPr>
          <a:lstStyle>
            <a:lvl1pPr marL="0" lvl="0"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1pPr>
            <a:lvl2pPr marL="0" lvl="1"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2pPr>
            <a:lvl3pPr marL="0" lvl="2"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3pPr>
            <a:lvl4pPr marL="0" lvl="3"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4pPr>
            <a:lvl5pPr marL="0" lvl="4"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5pPr>
            <a:lvl6pPr marL="0" lvl="5"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6pPr>
            <a:lvl7pPr marL="0" lvl="6"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7pPr>
            <a:lvl8pPr marL="0" lvl="7"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8pPr>
            <a:lvl9pPr marL="0" lvl="8"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lide" type="tx">
  <p:cSld name="TITLE_AND_BODY">
    <p:spTree>
      <p:nvGrpSpPr>
        <p:cNvPr id="1" name="Shape 401"/>
        <p:cNvGrpSpPr/>
        <p:nvPr/>
      </p:nvGrpSpPr>
      <p:grpSpPr>
        <a:xfrm>
          <a:off x="0" y="0"/>
          <a:ext cx="0" cy="0"/>
          <a:chOff x="0" y="0"/>
          <a:chExt cx="0" cy="0"/>
        </a:xfrm>
      </p:grpSpPr>
      <p:sp>
        <p:nvSpPr>
          <p:cNvPr id="402" name="Google Shape;402;p122"/>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3" name="Google Shape;403;p122"/>
          <p:cNvSpPr txBox="1">
            <a:spLocks noGrp="1"/>
          </p:cNvSpPr>
          <p:nvPr>
            <p:ph type="subTitle" idx="1"/>
          </p:nvPr>
        </p:nvSpPr>
        <p:spPr>
          <a:xfrm>
            <a:off x="609480" y="1604520"/>
            <a:ext cx="10972440" cy="3977280"/>
          </a:xfrm>
          <a:prstGeom prst="rect">
            <a:avLst/>
          </a:prstGeom>
          <a:noFill/>
          <a:ln>
            <a:noFill/>
          </a:ln>
        </p:spPr>
        <p:txBody>
          <a:bodyPr spcFirstLastPara="1" wrap="square" lIns="0" tIns="0" rIns="0" bIns="0" anchor="ctr" anchorCtr="0">
            <a:noAutofit/>
          </a:bodyPr>
          <a:lstStyle>
            <a:lvl1pPr lvl="0" algn="l">
              <a:lnSpc>
                <a:spcPct val="90000"/>
              </a:lnSpc>
              <a:spcBef>
                <a:spcPts val="1000"/>
              </a:spcBef>
              <a:spcAft>
                <a:spcPts val="0"/>
              </a:spcAft>
              <a:buClr>
                <a:schemeClr val="dk1"/>
              </a:buClr>
              <a:buSzPts val="1800"/>
              <a:buChar char="•"/>
              <a:defRPr/>
            </a:lvl1pPr>
            <a:lvl2pPr lvl="1" algn="l">
              <a:lnSpc>
                <a:spcPct val="90000"/>
              </a:lnSpc>
              <a:spcBef>
                <a:spcPts val="500"/>
              </a:spcBef>
              <a:spcAft>
                <a:spcPts val="0"/>
              </a:spcAft>
              <a:buClr>
                <a:schemeClr val="dk1"/>
              </a:buClr>
              <a:buSzPts val="1800"/>
              <a:buChar char="•"/>
              <a:defRPr/>
            </a:lvl2pPr>
            <a:lvl3pPr lvl="2" algn="l">
              <a:lnSpc>
                <a:spcPct val="90000"/>
              </a:lnSpc>
              <a:spcBef>
                <a:spcPts val="500"/>
              </a:spcBef>
              <a:spcAft>
                <a:spcPts val="0"/>
              </a:spcAft>
              <a:buClr>
                <a:schemeClr val="dk1"/>
              </a:buClr>
              <a:buSzPts val="1800"/>
              <a:buChar char="•"/>
              <a:defRPr/>
            </a:lvl3pPr>
            <a:lvl4pPr lvl="3" algn="l">
              <a:lnSpc>
                <a:spcPct val="90000"/>
              </a:lnSpc>
              <a:spcBef>
                <a:spcPts val="500"/>
              </a:spcBef>
              <a:spcAft>
                <a:spcPts val="0"/>
              </a:spcAft>
              <a:buClr>
                <a:schemeClr val="dk1"/>
              </a:buClr>
              <a:buSzPts val="1800"/>
              <a:buChar char="•"/>
              <a:defRPr/>
            </a:lvl4pPr>
            <a:lvl5pPr lvl="4" algn="l">
              <a:lnSpc>
                <a:spcPct val="9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a:endParaRPr/>
          </a:p>
        </p:txBody>
      </p:sp>
      <p:sp>
        <p:nvSpPr>
          <p:cNvPr id="404" name="Google Shape;404;p122"/>
          <p:cNvSpPr txBox="1">
            <a:spLocks noGrp="1"/>
          </p:cNvSpPr>
          <p:nvPr>
            <p:ph type="sldNum" idx="12"/>
          </p:nvPr>
        </p:nvSpPr>
        <p:spPr>
          <a:xfrm>
            <a:off x="11296440" y="6217560"/>
            <a:ext cx="729360" cy="522720"/>
          </a:xfrm>
          <a:prstGeom prst="rect">
            <a:avLst/>
          </a:prstGeom>
          <a:noFill/>
          <a:ln>
            <a:noFill/>
          </a:ln>
        </p:spPr>
        <p:txBody>
          <a:bodyPr spcFirstLastPara="1" wrap="square" lIns="90000" tIns="91425" rIns="90000" bIns="91425" anchor="ctr" anchorCtr="0">
            <a:noAutofit/>
          </a:bodyPr>
          <a:lstStyle>
            <a:lvl1pPr marL="0" lvl="0"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1pPr>
            <a:lvl2pPr marL="0" lvl="1"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2pPr>
            <a:lvl3pPr marL="0" lvl="2"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3pPr>
            <a:lvl4pPr marL="0" lvl="3"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4pPr>
            <a:lvl5pPr marL="0" lvl="4"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5pPr>
            <a:lvl6pPr marL="0" lvl="5"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6pPr>
            <a:lvl7pPr marL="0" lvl="6"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7pPr>
            <a:lvl8pPr marL="0" lvl="7"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8pPr>
            <a:lvl9pPr marL="0" lvl="8"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Content" type="obj">
  <p:cSld name="OBJECT">
    <p:spTree>
      <p:nvGrpSpPr>
        <p:cNvPr id="1" name="Shape 405"/>
        <p:cNvGrpSpPr/>
        <p:nvPr/>
      </p:nvGrpSpPr>
      <p:grpSpPr>
        <a:xfrm>
          <a:off x="0" y="0"/>
          <a:ext cx="0" cy="0"/>
          <a:chOff x="0" y="0"/>
          <a:chExt cx="0" cy="0"/>
        </a:xfrm>
      </p:grpSpPr>
      <p:sp>
        <p:nvSpPr>
          <p:cNvPr id="406" name="Google Shape;406;p123"/>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7" name="Google Shape;407;p123"/>
          <p:cNvSpPr txBox="1">
            <a:spLocks noGrp="1"/>
          </p:cNvSpPr>
          <p:nvPr>
            <p:ph type="body" idx="1"/>
          </p:nvPr>
        </p:nvSpPr>
        <p:spPr>
          <a:xfrm>
            <a:off x="609480" y="1604520"/>
            <a:ext cx="10972440" cy="397728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8" name="Google Shape;408;p123"/>
          <p:cNvSpPr txBox="1">
            <a:spLocks noGrp="1"/>
          </p:cNvSpPr>
          <p:nvPr>
            <p:ph type="sldNum" idx="12"/>
          </p:nvPr>
        </p:nvSpPr>
        <p:spPr>
          <a:xfrm>
            <a:off x="11296440" y="6217560"/>
            <a:ext cx="729360" cy="522720"/>
          </a:xfrm>
          <a:prstGeom prst="rect">
            <a:avLst/>
          </a:prstGeom>
          <a:noFill/>
          <a:ln>
            <a:noFill/>
          </a:ln>
        </p:spPr>
        <p:txBody>
          <a:bodyPr spcFirstLastPara="1" wrap="square" lIns="90000" tIns="91425" rIns="90000" bIns="91425" anchor="ctr" anchorCtr="0">
            <a:noAutofit/>
          </a:bodyPr>
          <a:lstStyle>
            <a:lvl1pPr marL="0" lvl="0"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1pPr>
            <a:lvl2pPr marL="0" lvl="1"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2pPr>
            <a:lvl3pPr marL="0" lvl="2"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3pPr>
            <a:lvl4pPr marL="0" lvl="3"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4pPr>
            <a:lvl5pPr marL="0" lvl="4"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5pPr>
            <a:lvl6pPr marL="0" lvl="5"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6pPr>
            <a:lvl7pPr marL="0" lvl="6"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7pPr>
            <a:lvl8pPr marL="0" lvl="7"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8pPr>
            <a:lvl9pPr marL="0" lvl="8"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2 Content" type="twoObj">
  <p:cSld name="TWO_OBJECTS">
    <p:spTree>
      <p:nvGrpSpPr>
        <p:cNvPr id="1" name="Shape 409"/>
        <p:cNvGrpSpPr/>
        <p:nvPr/>
      </p:nvGrpSpPr>
      <p:grpSpPr>
        <a:xfrm>
          <a:off x="0" y="0"/>
          <a:ext cx="0" cy="0"/>
          <a:chOff x="0" y="0"/>
          <a:chExt cx="0" cy="0"/>
        </a:xfrm>
      </p:grpSpPr>
      <p:sp>
        <p:nvSpPr>
          <p:cNvPr id="410" name="Google Shape;410;p124"/>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11" name="Google Shape;411;p124"/>
          <p:cNvSpPr txBox="1">
            <a:spLocks noGrp="1"/>
          </p:cNvSpPr>
          <p:nvPr>
            <p:ph type="body" idx="1"/>
          </p:nvPr>
        </p:nvSpPr>
        <p:spPr>
          <a:xfrm>
            <a:off x="609480" y="1604520"/>
            <a:ext cx="5354280" cy="397728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2" name="Google Shape;412;p124"/>
          <p:cNvSpPr txBox="1">
            <a:spLocks noGrp="1"/>
          </p:cNvSpPr>
          <p:nvPr>
            <p:ph type="body" idx="2"/>
          </p:nvPr>
        </p:nvSpPr>
        <p:spPr>
          <a:xfrm>
            <a:off x="6231960" y="1604520"/>
            <a:ext cx="5354280" cy="397728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3" name="Google Shape;413;p124"/>
          <p:cNvSpPr txBox="1">
            <a:spLocks noGrp="1"/>
          </p:cNvSpPr>
          <p:nvPr>
            <p:ph type="sldNum" idx="12"/>
          </p:nvPr>
        </p:nvSpPr>
        <p:spPr>
          <a:xfrm>
            <a:off x="11296440" y="6217560"/>
            <a:ext cx="729360" cy="522720"/>
          </a:xfrm>
          <a:prstGeom prst="rect">
            <a:avLst/>
          </a:prstGeom>
          <a:noFill/>
          <a:ln>
            <a:noFill/>
          </a:ln>
        </p:spPr>
        <p:txBody>
          <a:bodyPr spcFirstLastPara="1" wrap="square" lIns="90000" tIns="91425" rIns="90000" bIns="91425" anchor="ctr" anchorCtr="0">
            <a:noAutofit/>
          </a:bodyPr>
          <a:lstStyle>
            <a:lvl1pPr marL="0" lvl="0"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1pPr>
            <a:lvl2pPr marL="0" lvl="1"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2pPr>
            <a:lvl3pPr marL="0" lvl="2"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3pPr>
            <a:lvl4pPr marL="0" lvl="3"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4pPr>
            <a:lvl5pPr marL="0" lvl="4"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5pPr>
            <a:lvl6pPr marL="0" lvl="5"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6pPr>
            <a:lvl7pPr marL="0" lvl="6"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7pPr>
            <a:lvl8pPr marL="0" lvl="7"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8pPr>
            <a:lvl9pPr marL="0" lvl="8"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14"/>
        <p:cNvGrpSpPr/>
        <p:nvPr/>
      </p:nvGrpSpPr>
      <p:grpSpPr>
        <a:xfrm>
          <a:off x="0" y="0"/>
          <a:ext cx="0" cy="0"/>
          <a:chOff x="0" y="0"/>
          <a:chExt cx="0" cy="0"/>
        </a:xfrm>
      </p:grpSpPr>
      <p:sp>
        <p:nvSpPr>
          <p:cNvPr id="415" name="Google Shape;415;p125"/>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16" name="Google Shape;416;p125"/>
          <p:cNvSpPr txBox="1">
            <a:spLocks noGrp="1"/>
          </p:cNvSpPr>
          <p:nvPr>
            <p:ph type="sldNum" idx="12"/>
          </p:nvPr>
        </p:nvSpPr>
        <p:spPr>
          <a:xfrm>
            <a:off x="11296440" y="6217560"/>
            <a:ext cx="729360" cy="522720"/>
          </a:xfrm>
          <a:prstGeom prst="rect">
            <a:avLst/>
          </a:prstGeom>
          <a:noFill/>
          <a:ln>
            <a:noFill/>
          </a:ln>
        </p:spPr>
        <p:txBody>
          <a:bodyPr spcFirstLastPara="1" wrap="square" lIns="90000" tIns="91425" rIns="90000" bIns="91425" anchor="ctr" anchorCtr="0">
            <a:noAutofit/>
          </a:bodyPr>
          <a:lstStyle>
            <a:lvl1pPr marL="0" lvl="0"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1pPr>
            <a:lvl2pPr marL="0" lvl="1"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2pPr>
            <a:lvl3pPr marL="0" lvl="2"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3pPr>
            <a:lvl4pPr marL="0" lvl="3"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4pPr>
            <a:lvl5pPr marL="0" lvl="4"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5pPr>
            <a:lvl6pPr marL="0" lvl="5"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6pPr>
            <a:lvl7pPr marL="0" lvl="6"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7pPr>
            <a:lvl8pPr marL="0" lvl="7"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8pPr>
            <a:lvl9pPr marL="0" lvl="8"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Centered Text" type="objOnly">
  <p:cSld name="OBJECT_ONLY">
    <p:spTree>
      <p:nvGrpSpPr>
        <p:cNvPr id="1" name="Shape 417"/>
        <p:cNvGrpSpPr/>
        <p:nvPr/>
      </p:nvGrpSpPr>
      <p:grpSpPr>
        <a:xfrm>
          <a:off x="0" y="0"/>
          <a:ext cx="0" cy="0"/>
          <a:chOff x="0" y="0"/>
          <a:chExt cx="0" cy="0"/>
        </a:xfrm>
      </p:grpSpPr>
      <p:sp>
        <p:nvSpPr>
          <p:cNvPr id="418" name="Google Shape;418;p126"/>
          <p:cNvSpPr txBox="1">
            <a:spLocks noGrp="1"/>
          </p:cNvSpPr>
          <p:nvPr>
            <p:ph type="subTitle" idx="1"/>
          </p:nvPr>
        </p:nvSpPr>
        <p:spPr>
          <a:xfrm>
            <a:off x="609480" y="273600"/>
            <a:ext cx="10972440" cy="5307840"/>
          </a:xfrm>
          <a:prstGeom prst="rect">
            <a:avLst/>
          </a:prstGeom>
          <a:noFill/>
          <a:ln>
            <a:noFill/>
          </a:ln>
        </p:spPr>
        <p:txBody>
          <a:bodyPr spcFirstLastPara="1" wrap="square" lIns="0" tIns="0" rIns="0" bIns="0" anchor="ctr" anchorCtr="0">
            <a:noAutofit/>
          </a:bodyPr>
          <a:lstStyle>
            <a:lvl1pPr lvl="0" algn="l">
              <a:lnSpc>
                <a:spcPct val="90000"/>
              </a:lnSpc>
              <a:spcBef>
                <a:spcPts val="1000"/>
              </a:spcBef>
              <a:spcAft>
                <a:spcPts val="0"/>
              </a:spcAft>
              <a:buClr>
                <a:schemeClr val="dk1"/>
              </a:buClr>
              <a:buSzPts val="1800"/>
              <a:buChar char="•"/>
              <a:defRPr/>
            </a:lvl1pPr>
            <a:lvl2pPr lvl="1" algn="l">
              <a:lnSpc>
                <a:spcPct val="90000"/>
              </a:lnSpc>
              <a:spcBef>
                <a:spcPts val="500"/>
              </a:spcBef>
              <a:spcAft>
                <a:spcPts val="0"/>
              </a:spcAft>
              <a:buClr>
                <a:schemeClr val="dk1"/>
              </a:buClr>
              <a:buSzPts val="1800"/>
              <a:buChar char="•"/>
              <a:defRPr/>
            </a:lvl2pPr>
            <a:lvl3pPr lvl="2" algn="l">
              <a:lnSpc>
                <a:spcPct val="90000"/>
              </a:lnSpc>
              <a:spcBef>
                <a:spcPts val="500"/>
              </a:spcBef>
              <a:spcAft>
                <a:spcPts val="0"/>
              </a:spcAft>
              <a:buClr>
                <a:schemeClr val="dk1"/>
              </a:buClr>
              <a:buSzPts val="1800"/>
              <a:buChar char="•"/>
              <a:defRPr/>
            </a:lvl3pPr>
            <a:lvl4pPr lvl="3" algn="l">
              <a:lnSpc>
                <a:spcPct val="90000"/>
              </a:lnSpc>
              <a:spcBef>
                <a:spcPts val="500"/>
              </a:spcBef>
              <a:spcAft>
                <a:spcPts val="0"/>
              </a:spcAft>
              <a:buClr>
                <a:schemeClr val="dk1"/>
              </a:buClr>
              <a:buSzPts val="1800"/>
              <a:buChar char="•"/>
              <a:defRPr/>
            </a:lvl4pPr>
            <a:lvl5pPr lvl="4" algn="l">
              <a:lnSpc>
                <a:spcPct val="9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a:endParaRPr/>
          </a:p>
        </p:txBody>
      </p:sp>
      <p:sp>
        <p:nvSpPr>
          <p:cNvPr id="419" name="Google Shape;419;p126"/>
          <p:cNvSpPr txBox="1">
            <a:spLocks noGrp="1"/>
          </p:cNvSpPr>
          <p:nvPr>
            <p:ph type="sldNum" idx="12"/>
          </p:nvPr>
        </p:nvSpPr>
        <p:spPr>
          <a:xfrm>
            <a:off x="11296440" y="6217560"/>
            <a:ext cx="729360" cy="522720"/>
          </a:xfrm>
          <a:prstGeom prst="rect">
            <a:avLst/>
          </a:prstGeom>
          <a:noFill/>
          <a:ln>
            <a:noFill/>
          </a:ln>
        </p:spPr>
        <p:txBody>
          <a:bodyPr spcFirstLastPara="1" wrap="square" lIns="90000" tIns="91425" rIns="90000" bIns="91425" anchor="ctr" anchorCtr="0">
            <a:noAutofit/>
          </a:bodyPr>
          <a:lstStyle>
            <a:lvl1pPr marL="0" lvl="0"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1pPr>
            <a:lvl2pPr marL="0" lvl="1"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2pPr>
            <a:lvl3pPr marL="0" lvl="2"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3pPr>
            <a:lvl4pPr marL="0" lvl="3"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4pPr>
            <a:lvl5pPr marL="0" lvl="4"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5pPr>
            <a:lvl6pPr marL="0" lvl="5"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6pPr>
            <a:lvl7pPr marL="0" lvl="6"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7pPr>
            <a:lvl8pPr marL="0" lvl="7"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8pPr>
            <a:lvl9pPr marL="0" lvl="8"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2 Content" type="twoObj">
  <p:cSld name="TWO_OBJECTS">
    <p:spTree>
      <p:nvGrpSpPr>
        <p:cNvPr id="1" name="Shape 26"/>
        <p:cNvGrpSpPr/>
        <p:nvPr/>
      </p:nvGrpSpPr>
      <p:grpSpPr>
        <a:xfrm>
          <a:off x="0" y="0"/>
          <a:ext cx="0" cy="0"/>
          <a:chOff x="0" y="0"/>
          <a:chExt cx="0" cy="0"/>
        </a:xfrm>
      </p:grpSpPr>
      <p:sp>
        <p:nvSpPr>
          <p:cNvPr id="27" name="Google Shape;27;p70"/>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8" name="Google Shape;28;p70"/>
          <p:cNvSpPr txBox="1">
            <a:spLocks noGrp="1"/>
          </p:cNvSpPr>
          <p:nvPr>
            <p:ph type="body" idx="1"/>
          </p:nvPr>
        </p:nvSpPr>
        <p:spPr>
          <a:xfrm>
            <a:off x="609480" y="1604520"/>
            <a:ext cx="5354280" cy="397728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 name="Google Shape;29;p70"/>
          <p:cNvSpPr txBox="1">
            <a:spLocks noGrp="1"/>
          </p:cNvSpPr>
          <p:nvPr>
            <p:ph type="body" idx="2"/>
          </p:nvPr>
        </p:nvSpPr>
        <p:spPr>
          <a:xfrm>
            <a:off x="6231960" y="1604520"/>
            <a:ext cx="5354280" cy="397728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 name="Google Shape;30;p70"/>
          <p:cNvSpPr txBox="1">
            <a:spLocks noGrp="1"/>
          </p:cNvSpPr>
          <p:nvPr>
            <p:ph type="sldNum" idx="12"/>
          </p:nvPr>
        </p:nvSpPr>
        <p:spPr>
          <a:xfrm>
            <a:off x="11296440" y="6217560"/>
            <a:ext cx="729360" cy="522720"/>
          </a:xfrm>
          <a:prstGeom prst="rect">
            <a:avLst/>
          </a:prstGeom>
          <a:noFill/>
          <a:ln>
            <a:noFill/>
          </a:ln>
        </p:spPr>
        <p:txBody>
          <a:bodyPr spcFirstLastPara="1" wrap="square" lIns="90000" tIns="91425" rIns="90000" bIns="91425" anchor="ctr" anchorCtr="0">
            <a:noAutofit/>
          </a:bodyPr>
          <a:lstStyle>
            <a:lvl1pPr marL="0" lvl="0"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1pPr>
            <a:lvl2pPr marL="0" lvl="1"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2pPr>
            <a:lvl3pPr marL="0" lvl="2"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3pPr>
            <a:lvl4pPr marL="0" lvl="3"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4pPr>
            <a:lvl5pPr marL="0" lvl="4"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5pPr>
            <a:lvl6pPr marL="0" lvl="5"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6pPr>
            <a:lvl7pPr marL="0" lvl="6"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7pPr>
            <a:lvl8pPr marL="0" lvl="7"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8pPr>
            <a:lvl9pPr marL="0" lvl="8"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2 Content and Content" type="twoObjAndObj">
  <p:cSld name="TWO_OBJECTS_AND_OBJECT">
    <p:spTree>
      <p:nvGrpSpPr>
        <p:cNvPr id="1" name="Shape 420"/>
        <p:cNvGrpSpPr/>
        <p:nvPr/>
      </p:nvGrpSpPr>
      <p:grpSpPr>
        <a:xfrm>
          <a:off x="0" y="0"/>
          <a:ext cx="0" cy="0"/>
          <a:chOff x="0" y="0"/>
          <a:chExt cx="0" cy="0"/>
        </a:xfrm>
      </p:grpSpPr>
      <p:sp>
        <p:nvSpPr>
          <p:cNvPr id="421" name="Google Shape;421;p127"/>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2" name="Google Shape;422;p127"/>
          <p:cNvSpPr txBox="1">
            <a:spLocks noGrp="1"/>
          </p:cNvSpPr>
          <p:nvPr>
            <p:ph type="body" idx="1"/>
          </p:nvPr>
        </p:nvSpPr>
        <p:spPr>
          <a:xfrm>
            <a:off x="609480" y="1604520"/>
            <a:ext cx="5354280" cy="189684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3" name="Google Shape;423;p127"/>
          <p:cNvSpPr txBox="1">
            <a:spLocks noGrp="1"/>
          </p:cNvSpPr>
          <p:nvPr>
            <p:ph type="body" idx="2"/>
          </p:nvPr>
        </p:nvSpPr>
        <p:spPr>
          <a:xfrm>
            <a:off x="6231960" y="1604520"/>
            <a:ext cx="5354280" cy="397728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4" name="Google Shape;424;p127"/>
          <p:cNvSpPr txBox="1">
            <a:spLocks noGrp="1"/>
          </p:cNvSpPr>
          <p:nvPr>
            <p:ph type="body" idx="3"/>
          </p:nvPr>
        </p:nvSpPr>
        <p:spPr>
          <a:xfrm>
            <a:off x="609480" y="3682080"/>
            <a:ext cx="5354280" cy="189684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5" name="Google Shape;425;p127"/>
          <p:cNvSpPr txBox="1">
            <a:spLocks noGrp="1"/>
          </p:cNvSpPr>
          <p:nvPr>
            <p:ph type="sldNum" idx="12"/>
          </p:nvPr>
        </p:nvSpPr>
        <p:spPr>
          <a:xfrm>
            <a:off x="11296440" y="6217560"/>
            <a:ext cx="729360" cy="522720"/>
          </a:xfrm>
          <a:prstGeom prst="rect">
            <a:avLst/>
          </a:prstGeom>
          <a:noFill/>
          <a:ln>
            <a:noFill/>
          </a:ln>
        </p:spPr>
        <p:txBody>
          <a:bodyPr spcFirstLastPara="1" wrap="square" lIns="90000" tIns="91425" rIns="90000" bIns="91425" anchor="ctr" anchorCtr="0">
            <a:noAutofit/>
          </a:bodyPr>
          <a:lstStyle>
            <a:lvl1pPr marL="0" lvl="0"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1pPr>
            <a:lvl2pPr marL="0" lvl="1"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2pPr>
            <a:lvl3pPr marL="0" lvl="2"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3pPr>
            <a:lvl4pPr marL="0" lvl="3"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4pPr>
            <a:lvl5pPr marL="0" lvl="4"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5pPr>
            <a:lvl6pPr marL="0" lvl="5"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6pPr>
            <a:lvl7pPr marL="0" lvl="6"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7pPr>
            <a:lvl8pPr marL="0" lvl="7"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8pPr>
            <a:lvl9pPr marL="0" lvl="8"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Content and 2 Content" type="objAndTwoObj">
  <p:cSld name="OBJECT_AND_TWO_OBJECTS">
    <p:spTree>
      <p:nvGrpSpPr>
        <p:cNvPr id="1" name="Shape 426"/>
        <p:cNvGrpSpPr/>
        <p:nvPr/>
      </p:nvGrpSpPr>
      <p:grpSpPr>
        <a:xfrm>
          <a:off x="0" y="0"/>
          <a:ext cx="0" cy="0"/>
          <a:chOff x="0" y="0"/>
          <a:chExt cx="0" cy="0"/>
        </a:xfrm>
      </p:grpSpPr>
      <p:sp>
        <p:nvSpPr>
          <p:cNvPr id="427" name="Google Shape;427;p128"/>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8" name="Google Shape;428;p128"/>
          <p:cNvSpPr txBox="1">
            <a:spLocks noGrp="1"/>
          </p:cNvSpPr>
          <p:nvPr>
            <p:ph type="body" idx="1"/>
          </p:nvPr>
        </p:nvSpPr>
        <p:spPr>
          <a:xfrm>
            <a:off x="609480" y="1604520"/>
            <a:ext cx="5354280" cy="397728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9" name="Google Shape;429;p128"/>
          <p:cNvSpPr txBox="1">
            <a:spLocks noGrp="1"/>
          </p:cNvSpPr>
          <p:nvPr>
            <p:ph type="body" idx="2"/>
          </p:nvPr>
        </p:nvSpPr>
        <p:spPr>
          <a:xfrm>
            <a:off x="6231960" y="1604520"/>
            <a:ext cx="5354280" cy="189684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0" name="Google Shape;430;p128"/>
          <p:cNvSpPr txBox="1">
            <a:spLocks noGrp="1"/>
          </p:cNvSpPr>
          <p:nvPr>
            <p:ph type="body" idx="3"/>
          </p:nvPr>
        </p:nvSpPr>
        <p:spPr>
          <a:xfrm>
            <a:off x="6231960" y="3682080"/>
            <a:ext cx="5354280" cy="189684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1" name="Google Shape;431;p128"/>
          <p:cNvSpPr txBox="1">
            <a:spLocks noGrp="1"/>
          </p:cNvSpPr>
          <p:nvPr>
            <p:ph type="sldNum" idx="12"/>
          </p:nvPr>
        </p:nvSpPr>
        <p:spPr>
          <a:xfrm>
            <a:off x="11296440" y="6217560"/>
            <a:ext cx="729360" cy="522720"/>
          </a:xfrm>
          <a:prstGeom prst="rect">
            <a:avLst/>
          </a:prstGeom>
          <a:noFill/>
          <a:ln>
            <a:noFill/>
          </a:ln>
        </p:spPr>
        <p:txBody>
          <a:bodyPr spcFirstLastPara="1" wrap="square" lIns="90000" tIns="91425" rIns="90000" bIns="91425" anchor="ctr" anchorCtr="0">
            <a:noAutofit/>
          </a:bodyPr>
          <a:lstStyle>
            <a:lvl1pPr marL="0" lvl="0"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1pPr>
            <a:lvl2pPr marL="0" lvl="1"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2pPr>
            <a:lvl3pPr marL="0" lvl="2"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3pPr>
            <a:lvl4pPr marL="0" lvl="3"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4pPr>
            <a:lvl5pPr marL="0" lvl="4"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5pPr>
            <a:lvl6pPr marL="0" lvl="5"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6pPr>
            <a:lvl7pPr marL="0" lvl="6"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7pPr>
            <a:lvl8pPr marL="0" lvl="7"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8pPr>
            <a:lvl9pPr marL="0" lvl="8"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2 Content over Content" type="twoObjOverTx">
  <p:cSld name="TWO_OBJECTS_OVER_TEXT">
    <p:spTree>
      <p:nvGrpSpPr>
        <p:cNvPr id="1" name="Shape 432"/>
        <p:cNvGrpSpPr/>
        <p:nvPr/>
      </p:nvGrpSpPr>
      <p:grpSpPr>
        <a:xfrm>
          <a:off x="0" y="0"/>
          <a:ext cx="0" cy="0"/>
          <a:chOff x="0" y="0"/>
          <a:chExt cx="0" cy="0"/>
        </a:xfrm>
      </p:grpSpPr>
      <p:sp>
        <p:nvSpPr>
          <p:cNvPr id="433" name="Google Shape;433;p129"/>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34" name="Google Shape;434;p129"/>
          <p:cNvSpPr txBox="1">
            <a:spLocks noGrp="1"/>
          </p:cNvSpPr>
          <p:nvPr>
            <p:ph type="body" idx="1"/>
          </p:nvPr>
        </p:nvSpPr>
        <p:spPr>
          <a:xfrm>
            <a:off x="609480" y="1604520"/>
            <a:ext cx="5354280" cy="189684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5" name="Google Shape;435;p129"/>
          <p:cNvSpPr txBox="1">
            <a:spLocks noGrp="1"/>
          </p:cNvSpPr>
          <p:nvPr>
            <p:ph type="body" idx="2"/>
          </p:nvPr>
        </p:nvSpPr>
        <p:spPr>
          <a:xfrm>
            <a:off x="6231960" y="1604520"/>
            <a:ext cx="5354280" cy="189684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6" name="Google Shape;436;p129"/>
          <p:cNvSpPr txBox="1">
            <a:spLocks noGrp="1"/>
          </p:cNvSpPr>
          <p:nvPr>
            <p:ph type="body" idx="3"/>
          </p:nvPr>
        </p:nvSpPr>
        <p:spPr>
          <a:xfrm>
            <a:off x="609480" y="3682080"/>
            <a:ext cx="10972440" cy="189684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7" name="Google Shape;437;p129"/>
          <p:cNvSpPr txBox="1">
            <a:spLocks noGrp="1"/>
          </p:cNvSpPr>
          <p:nvPr>
            <p:ph type="sldNum" idx="12"/>
          </p:nvPr>
        </p:nvSpPr>
        <p:spPr>
          <a:xfrm>
            <a:off x="11296440" y="6217560"/>
            <a:ext cx="729360" cy="522720"/>
          </a:xfrm>
          <a:prstGeom prst="rect">
            <a:avLst/>
          </a:prstGeom>
          <a:noFill/>
          <a:ln>
            <a:noFill/>
          </a:ln>
        </p:spPr>
        <p:txBody>
          <a:bodyPr spcFirstLastPara="1" wrap="square" lIns="90000" tIns="91425" rIns="90000" bIns="91425" anchor="ctr" anchorCtr="0">
            <a:noAutofit/>
          </a:bodyPr>
          <a:lstStyle>
            <a:lvl1pPr marL="0" lvl="0"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1pPr>
            <a:lvl2pPr marL="0" lvl="1"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2pPr>
            <a:lvl3pPr marL="0" lvl="2"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3pPr>
            <a:lvl4pPr marL="0" lvl="3"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4pPr>
            <a:lvl5pPr marL="0" lvl="4"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5pPr>
            <a:lvl6pPr marL="0" lvl="5"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6pPr>
            <a:lvl7pPr marL="0" lvl="6"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7pPr>
            <a:lvl8pPr marL="0" lvl="7"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8pPr>
            <a:lvl9pPr marL="0" lvl="8"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Content over Content" type="objOverTx">
  <p:cSld name="OBJECT_OVER_TEXT">
    <p:spTree>
      <p:nvGrpSpPr>
        <p:cNvPr id="1" name="Shape 438"/>
        <p:cNvGrpSpPr/>
        <p:nvPr/>
      </p:nvGrpSpPr>
      <p:grpSpPr>
        <a:xfrm>
          <a:off x="0" y="0"/>
          <a:ext cx="0" cy="0"/>
          <a:chOff x="0" y="0"/>
          <a:chExt cx="0" cy="0"/>
        </a:xfrm>
      </p:grpSpPr>
      <p:sp>
        <p:nvSpPr>
          <p:cNvPr id="439" name="Google Shape;439;p130"/>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40" name="Google Shape;440;p130"/>
          <p:cNvSpPr txBox="1">
            <a:spLocks noGrp="1"/>
          </p:cNvSpPr>
          <p:nvPr>
            <p:ph type="body" idx="1"/>
          </p:nvPr>
        </p:nvSpPr>
        <p:spPr>
          <a:xfrm>
            <a:off x="609480" y="1604520"/>
            <a:ext cx="10972440" cy="189684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1" name="Google Shape;441;p130"/>
          <p:cNvSpPr txBox="1">
            <a:spLocks noGrp="1"/>
          </p:cNvSpPr>
          <p:nvPr>
            <p:ph type="body" idx="2"/>
          </p:nvPr>
        </p:nvSpPr>
        <p:spPr>
          <a:xfrm>
            <a:off x="609480" y="3682080"/>
            <a:ext cx="10972440" cy="189684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2" name="Google Shape;442;p130"/>
          <p:cNvSpPr txBox="1">
            <a:spLocks noGrp="1"/>
          </p:cNvSpPr>
          <p:nvPr>
            <p:ph type="sldNum" idx="12"/>
          </p:nvPr>
        </p:nvSpPr>
        <p:spPr>
          <a:xfrm>
            <a:off x="11296440" y="6217560"/>
            <a:ext cx="729360" cy="522720"/>
          </a:xfrm>
          <a:prstGeom prst="rect">
            <a:avLst/>
          </a:prstGeom>
          <a:noFill/>
          <a:ln>
            <a:noFill/>
          </a:ln>
        </p:spPr>
        <p:txBody>
          <a:bodyPr spcFirstLastPara="1" wrap="square" lIns="90000" tIns="91425" rIns="90000" bIns="91425" anchor="ctr" anchorCtr="0">
            <a:noAutofit/>
          </a:bodyPr>
          <a:lstStyle>
            <a:lvl1pPr marL="0" lvl="0"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1pPr>
            <a:lvl2pPr marL="0" lvl="1"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2pPr>
            <a:lvl3pPr marL="0" lvl="2"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3pPr>
            <a:lvl4pPr marL="0" lvl="3"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4pPr>
            <a:lvl5pPr marL="0" lvl="4"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5pPr>
            <a:lvl6pPr marL="0" lvl="5"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6pPr>
            <a:lvl7pPr marL="0" lvl="6"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7pPr>
            <a:lvl8pPr marL="0" lvl="7"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8pPr>
            <a:lvl9pPr marL="0" lvl="8"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4 Content" type="fourObj">
  <p:cSld name="FOUR_OBJECTS">
    <p:spTree>
      <p:nvGrpSpPr>
        <p:cNvPr id="1" name="Shape 443"/>
        <p:cNvGrpSpPr/>
        <p:nvPr/>
      </p:nvGrpSpPr>
      <p:grpSpPr>
        <a:xfrm>
          <a:off x="0" y="0"/>
          <a:ext cx="0" cy="0"/>
          <a:chOff x="0" y="0"/>
          <a:chExt cx="0" cy="0"/>
        </a:xfrm>
      </p:grpSpPr>
      <p:sp>
        <p:nvSpPr>
          <p:cNvPr id="444" name="Google Shape;444;p131"/>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45" name="Google Shape;445;p131"/>
          <p:cNvSpPr txBox="1">
            <a:spLocks noGrp="1"/>
          </p:cNvSpPr>
          <p:nvPr>
            <p:ph type="body" idx="1"/>
          </p:nvPr>
        </p:nvSpPr>
        <p:spPr>
          <a:xfrm>
            <a:off x="609480" y="1604520"/>
            <a:ext cx="5354280" cy="189684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6" name="Google Shape;446;p131"/>
          <p:cNvSpPr txBox="1">
            <a:spLocks noGrp="1"/>
          </p:cNvSpPr>
          <p:nvPr>
            <p:ph type="body" idx="2"/>
          </p:nvPr>
        </p:nvSpPr>
        <p:spPr>
          <a:xfrm>
            <a:off x="6231960" y="1604520"/>
            <a:ext cx="5354280" cy="189684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7" name="Google Shape;447;p131"/>
          <p:cNvSpPr txBox="1">
            <a:spLocks noGrp="1"/>
          </p:cNvSpPr>
          <p:nvPr>
            <p:ph type="body" idx="3"/>
          </p:nvPr>
        </p:nvSpPr>
        <p:spPr>
          <a:xfrm>
            <a:off x="609480" y="3682080"/>
            <a:ext cx="5354280" cy="189684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8" name="Google Shape;448;p131"/>
          <p:cNvSpPr txBox="1">
            <a:spLocks noGrp="1"/>
          </p:cNvSpPr>
          <p:nvPr>
            <p:ph type="body" idx="4"/>
          </p:nvPr>
        </p:nvSpPr>
        <p:spPr>
          <a:xfrm>
            <a:off x="6231960" y="3682080"/>
            <a:ext cx="5354280" cy="189684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9" name="Google Shape;449;p131"/>
          <p:cNvSpPr txBox="1">
            <a:spLocks noGrp="1"/>
          </p:cNvSpPr>
          <p:nvPr>
            <p:ph type="sldNum" idx="12"/>
          </p:nvPr>
        </p:nvSpPr>
        <p:spPr>
          <a:xfrm>
            <a:off x="11296440" y="6217560"/>
            <a:ext cx="729360" cy="522720"/>
          </a:xfrm>
          <a:prstGeom prst="rect">
            <a:avLst/>
          </a:prstGeom>
          <a:noFill/>
          <a:ln>
            <a:noFill/>
          </a:ln>
        </p:spPr>
        <p:txBody>
          <a:bodyPr spcFirstLastPara="1" wrap="square" lIns="90000" tIns="91425" rIns="90000" bIns="91425" anchor="ctr" anchorCtr="0">
            <a:noAutofit/>
          </a:bodyPr>
          <a:lstStyle>
            <a:lvl1pPr marL="0" lvl="0"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1pPr>
            <a:lvl2pPr marL="0" lvl="1"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2pPr>
            <a:lvl3pPr marL="0" lvl="2"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3pPr>
            <a:lvl4pPr marL="0" lvl="3"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4pPr>
            <a:lvl5pPr marL="0" lvl="4"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5pPr>
            <a:lvl6pPr marL="0" lvl="5"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6pPr>
            <a:lvl7pPr marL="0" lvl="6"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7pPr>
            <a:lvl8pPr marL="0" lvl="7"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8pPr>
            <a:lvl9pPr marL="0" lvl="8"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6 Content">
  <p:cSld name="Title, 6 Content">
    <p:spTree>
      <p:nvGrpSpPr>
        <p:cNvPr id="1" name="Shape 450"/>
        <p:cNvGrpSpPr/>
        <p:nvPr/>
      </p:nvGrpSpPr>
      <p:grpSpPr>
        <a:xfrm>
          <a:off x="0" y="0"/>
          <a:ext cx="0" cy="0"/>
          <a:chOff x="0" y="0"/>
          <a:chExt cx="0" cy="0"/>
        </a:xfrm>
      </p:grpSpPr>
      <p:sp>
        <p:nvSpPr>
          <p:cNvPr id="451" name="Google Shape;451;p132"/>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52" name="Google Shape;452;p132"/>
          <p:cNvSpPr txBox="1">
            <a:spLocks noGrp="1"/>
          </p:cNvSpPr>
          <p:nvPr>
            <p:ph type="body" idx="1"/>
          </p:nvPr>
        </p:nvSpPr>
        <p:spPr>
          <a:xfrm>
            <a:off x="609480" y="1604520"/>
            <a:ext cx="3533040" cy="189684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3" name="Google Shape;453;p132"/>
          <p:cNvSpPr txBox="1">
            <a:spLocks noGrp="1"/>
          </p:cNvSpPr>
          <p:nvPr>
            <p:ph type="body" idx="2"/>
          </p:nvPr>
        </p:nvSpPr>
        <p:spPr>
          <a:xfrm>
            <a:off x="4319640" y="1604520"/>
            <a:ext cx="3533040" cy="189684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4" name="Google Shape;454;p132"/>
          <p:cNvSpPr txBox="1">
            <a:spLocks noGrp="1"/>
          </p:cNvSpPr>
          <p:nvPr>
            <p:ph type="body" idx="3"/>
          </p:nvPr>
        </p:nvSpPr>
        <p:spPr>
          <a:xfrm>
            <a:off x="8029800" y="1604520"/>
            <a:ext cx="3533040" cy="189684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5" name="Google Shape;455;p132"/>
          <p:cNvSpPr txBox="1">
            <a:spLocks noGrp="1"/>
          </p:cNvSpPr>
          <p:nvPr>
            <p:ph type="body" idx="4"/>
          </p:nvPr>
        </p:nvSpPr>
        <p:spPr>
          <a:xfrm>
            <a:off x="609480" y="3682080"/>
            <a:ext cx="3533040" cy="189684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6" name="Google Shape;456;p132"/>
          <p:cNvSpPr txBox="1">
            <a:spLocks noGrp="1"/>
          </p:cNvSpPr>
          <p:nvPr>
            <p:ph type="body" idx="5"/>
          </p:nvPr>
        </p:nvSpPr>
        <p:spPr>
          <a:xfrm>
            <a:off x="4319640" y="3682080"/>
            <a:ext cx="3533040" cy="189684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7" name="Google Shape;457;p132"/>
          <p:cNvSpPr txBox="1">
            <a:spLocks noGrp="1"/>
          </p:cNvSpPr>
          <p:nvPr>
            <p:ph type="body" idx="6"/>
          </p:nvPr>
        </p:nvSpPr>
        <p:spPr>
          <a:xfrm>
            <a:off x="8029800" y="3682080"/>
            <a:ext cx="3533040" cy="189684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8" name="Google Shape;458;p132"/>
          <p:cNvSpPr txBox="1">
            <a:spLocks noGrp="1"/>
          </p:cNvSpPr>
          <p:nvPr>
            <p:ph type="sldNum" idx="12"/>
          </p:nvPr>
        </p:nvSpPr>
        <p:spPr>
          <a:xfrm>
            <a:off x="11296440" y="6217560"/>
            <a:ext cx="729360" cy="522720"/>
          </a:xfrm>
          <a:prstGeom prst="rect">
            <a:avLst/>
          </a:prstGeom>
          <a:noFill/>
          <a:ln>
            <a:noFill/>
          </a:ln>
        </p:spPr>
        <p:txBody>
          <a:bodyPr spcFirstLastPara="1" wrap="square" lIns="90000" tIns="91425" rIns="90000" bIns="91425" anchor="ctr" anchorCtr="0">
            <a:noAutofit/>
          </a:bodyPr>
          <a:lstStyle>
            <a:lvl1pPr marL="0" lvl="0"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1pPr>
            <a:lvl2pPr marL="0" lvl="1"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2pPr>
            <a:lvl3pPr marL="0" lvl="2"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3pPr>
            <a:lvl4pPr marL="0" lvl="3"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4pPr>
            <a:lvl5pPr marL="0" lvl="4"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5pPr>
            <a:lvl6pPr marL="0" lvl="5"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6pPr>
            <a:lvl7pPr marL="0" lvl="6"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7pPr>
            <a:lvl8pPr marL="0" lvl="7"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8pPr>
            <a:lvl9pPr marL="0" lvl="8"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1"/>
        <p:cNvGrpSpPr/>
        <p:nvPr/>
      </p:nvGrpSpPr>
      <p:grpSpPr>
        <a:xfrm>
          <a:off x="0" y="0"/>
          <a:ext cx="0" cy="0"/>
          <a:chOff x="0" y="0"/>
          <a:chExt cx="0" cy="0"/>
        </a:xfrm>
      </p:grpSpPr>
      <p:sp>
        <p:nvSpPr>
          <p:cNvPr id="32" name="Google Shape;32;p71"/>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 name="Google Shape;33;p71"/>
          <p:cNvSpPr txBox="1">
            <a:spLocks noGrp="1"/>
          </p:cNvSpPr>
          <p:nvPr>
            <p:ph type="sldNum" idx="12"/>
          </p:nvPr>
        </p:nvSpPr>
        <p:spPr>
          <a:xfrm>
            <a:off x="11296440" y="6217560"/>
            <a:ext cx="729360" cy="522720"/>
          </a:xfrm>
          <a:prstGeom prst="rect">
            <a:avLst/>
          </a:prstGeom>
          <a:noFill/>
          <a:ln>
            <a:noFill/>
          </a:ln>
        </p:spPr>
        <p:txBody>
          <a:bodyPr spcFirstLastPara="1" wrap="square" lIns="90000" tIns="91425" rIns="90000" bIns="91425" anchor="ctr" anchorCtr="0">
            <a:noAutofit/>
          </a:bodyPr>
          <a:lstStyle>
            <a:lvl1pPr marL="0" lvl="0"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1pPr>
            <a:lvl2pPr marL="0" lvl="1"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2pPr>
            <a:lvl3pPr marL="0" lvl="2"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3pPr>
            <a:lvl4pPr marL="0" lvl="3"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4pPr>
            <a:lvl5pPr marL="0" lvl="4"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5pPr>
            <a:lvl6pPr marL="0" lvl="5"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6pPr>
            <a:lvl7pPr marL="0" lvl="6"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7pPr>
            <a:lvl8pPr marL="0" lvl="7"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8pPr>
            <a:lvl9pPr marL="0" lvl="8"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entered Text" type="objOnly">
  <p:cSld name="OBJECT_ONLY">
    <p:spTree>
      <p:nvGrpSpPr>
        <p:cNvPr id="1" name="Shape 34"/>
        <p:cNvGrpSpPr/>
        <p:nvPr/>
      </p:nvGrpSpPr>
      <p:grpSpPr>
        <a:xfrm>
          <a:off x="0" y="0"/>
          <a:ext cx="0" cy="0"/>
          <a:chOff x="0" y="0"/>
          <a:chExt cx="0" cy="0"/>
        </a:xfrm>
      </p:grpSpPr>
      <p:sp>
        <p:nvSpPr>
          <p:cNvPr id="35" name="Google Shape;35;p72"/>
          <p:cNvSpPr txBox="1">
            <a:spLocks noGrp="1"/>
          </p:cNvSpPr>
          <p:nvPr>
            <p:ph type="subTitle" idx="1"/>
          </p:nvPr>
        </p:nvSpPr>
        <p:spPr>
          <a:xfrm>
            <a:off x="609480" y="273600"/>
            <a:ext cx="10972440" cy="5307840"/>
          </a:xfrm>
          <a:prstGeom prst="rect">
            <a:avLst/>
          </a:prstGeom>
          <a:noFill/>
          <a:ln>
            <a:noFill/>
          </a:ln>
        </p:spPr>
        <p:txBody>
          <a:bodyPr spcFirstLastPara="1" wrap="square" lIns="0" tIns="0" rIns="0" bIns="0" anchor="ctr" anchorCtr="0">
            <a:noAutofit/>
          </a:bodyPr>
          <a:lstStyle>
            <a:lvl1pPr lvl="0" algn="l">
              <a:lnSpc>
                <a:spcPct val="90000"/>
              </a:lnSpc>
              <a:spcBef>
                <a:spcPts val="1000"/>
              </a:spcBef>
              <a:spcAft>
                <a:spcPts val="0"/>
              </a:spcAft>
              <a:buClr>
                <a:schemeClr val="dk1"/>
              </a:buClr>
              <a:buSzPts val="1800"/>
              <a:buChar char="•"/>
              <a:defRPr/>
            </a:lvl1pPr>
            <a:lvl2pPr lvl="1" algn="l">
              <a:lnSpc>
                <a:spcPct val="90000"/>
              </a:lnSpc>
              <a:spcBef>
                <a:spcPts val="500"/>
              </a:spcBef>
              <a:spcAft>
                <a:spcPts val="0"/>
              </a:spcAft>
              <a:buClr>
                <a:schemeClr val="dk1"/>
              </a:buClr>
              <a:buSzPts val="1800"/>
              <a:buChar char="•"/>
              <a:defRPr/>
            </a:lvl2pPr>
            <a:lvl3pPr lvl="2" algn="l">
              <a:lnSpc>
                <a:spcPct val="90000"/>
              </a:lnSpc>
              <a:spcBef>
                <a:spcPts val="500"/>
              </a:spcBef>
              <a:spcAft>
                <a:spcPts val="0"/>
              </a:spcAft>
              <a:buClr>
                <a:schemeClr val="dk1"/>
              </a:buClr>
              <a:buSzPts val="1800"/>
              <a:buChar char="•"/>
              <a:defRPr/>
            </a:lvl3pPr>
            <a:lvl4pPr lvl="3" algn="l">
              <a:lnSpc>
                <a:spcPct val="90000"/>
              </a:lnSpc>
              <a:spcBef>
                <a:spcPts val="500"/>
              </a:spcBef>
              <a:spcAft>
                <a:spcPts val="0"/>
              </a:spcAft>
              <a:buClr>
                <a:schemeClr val="dk1"/>
              </a:buClr>
              <a:buSzPts val="1800"/>
              <a:buChar char="•"/>
              <a:defRPr/>
            </a:lvl4pPr>
            <a:lvl5pPr lvl="4" algn="l">
              <a:lnSpc>
                <a:spcPct val="9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a:endParaRPr/>
          </a:p>
        </p:txBody>
      </p:sp>
      <p:sp>
        <p:nvSpPr>
          <p:cNvPr id="36" name="Google Shape;36;p72"/>
          <p:cNvSpPr txBox="1">
            <a:spLocks noGrp="1"/>
          </p:cNvSpPr>
          <p:nvPr>
            <p:ph type="sldNum" idx="12"/>
          </p:nvPr>
        </p:nvSpPr>
        <p:spPr>
          <a:xfrm>
            <a:off x="11296440" y="6217560"/>
            <a:ext cx="729360" cy="522720"/>
          </a:xfrm>
          <a:prstGeom prst="rect">
            <a:avLst/>
          </a:prstGeom>
          <a:noFill/>
          <a:ln>
            <a:noFill/>
          </a:ln>
        </p:spPr>
        <p:txBody>
          <a:bodyPr spcFirstLastPara="1" wrap="square" lIns="90000" tIns="91425" rIns="90000" bIns="91425" anchor="ctr" anchorCtr="0">
            <a:noAutofit/>
          </a:bodyPr>
          <a:lstStyle>
            <a:lvl1pPr marL="0" lvl="0"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1pPr>
            <a:lvl2pPr marL="0" lvl="1"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2pPr>
            <a:lvl3pPr marL="0" lvl="2"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3pPr>
            <a:lvl4pPr marL="0" lvl="3"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4pPr>
            <a:lvl5pPr marL="0" lvl="4"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5pPr>
            <a:lvl6pPr marL="0" lvl="5"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6pPr>
            <a:lvl7pPr marL="0" lvl="6"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7pPr>
            <a:lvl8pPr marL="0" lvl="7"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8pPr>
            <a:lvl9pPr marL="0" lvl="8"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2 Content and Content" type="twoObjAndObj">
  <p:cSld name="TWO_OBJECTS_AND_OBJECT">
    <p:spTree>
      <p:nvGrpSpPr>
        <p:cNvPr id="1" name="Shape 37"/>
        <p:cNvGrpSpPr/>
        <p:nvPr/>
      </p:nvGrpSpPr>
      <p:grpSpPr>
        <a:xfrm>
          <a:off x="0" y="0"/>
          <a:ext cx="0" cy="0"/>
          <a:chOff x="0" y="0"/>
          <a:chExt cx="0" cy="0"/>
        </a:xfrm>
      </p:grpSpPr>
      <p:sp>
        <p:nvSpPr>
          <p:cNvPr id="38" name="Google Shape;38;p73"/>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73"/>
          <p:cNvSpPr txBox="1">
            <a:spLocks noGrp="1"/>
          </p:cNvSpPr>
          <p:nvPr>
            <p:ph type="body" idx="1"/>
          </p:nvPr>
        </p:nvSpPr>
        <p:spPr>
          <a:xfrm>
            <a:off x="609480" y="1604520"/>
            <a:ext cx="5354280" cy="189684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73"/>
          <p:cNvSpPr txBox="1">
            <a:spLocks noGrp="1"/>
          </p:cNvSpPr>
          <p:nvPr>
            <p:ph type="body" idx="2"/>
          </p:nvPr>
        </p:nvSpPr>
        <p:spPr>
          <a:xfrm>
            <a:off x="6231960" y="1604520"/>
            <a:ext cx="5354280" cy="397728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73"/>
          <p:cNvSpPr txBox="1">
            <a:spLocks noGrp="1"/>
          </p:cNvSpPr>
          <p:nvPr>
            <p:ph type="body" idx="3"/>
          </p:nvPr>
        </p:nvSpPr>
        <p:spPr>
          <a:xfrm>
            <a:off x="609480" y="3682080"/>
            <a:ext cx="5354280" cy="189684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73"/>
          <p:cNvSpPr txBox="1">
            <a:spLocks noGrp="1"/>
          </p:cNvSpPr>
          <p:nvPr>
            <p:ph type="sldNum" idx="12"/>
          </p:nvPr>
        </p:nvSpPr>
        <p:spPr>
          <a:xfrm>
            <a:off x="11296440" y="6217560"/>
            <a:ext cx="729360" cy="522720"/>
          </a:xfrm>
          <a:prstGeom prst="rect">
            <a:avLst/>
          </a:prstGeom>
          <a:noFill/>
          <a:ln>
            <a:noFill/>
          </a:ln>
        </p:spPr>
        <p:txBody>
          <a:bodyPr spcFirstLastPara="1" wrap="square" lIns="90000" tIns="91425" rIns="90000" bIns="91425" anchor="ctr" anchorCtr="0">
            <a:noAutofit/>
          </a:bodyPr>
          <a:lstStyle>
            <a:lvl1pPr marL="0" lvl="0"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1pPr>
            <a:lvl2pPr marL="0" lvl="1"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2pPr>
            <a:lvl3pPr marL="0" lvl="2"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3pPr>
            <a:lvl4pPr marL="0" lvl="3"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4pPr>
            <a:lvl5pPr marL="0" lvl="4"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5pPr>
            <a:lvl6pPr marL="0" lvl="5"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6pPr>
            <a:lvl7pPr marL="0" lvl="6"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7pPr>
            <a:lvl8pPr marL="0" lvl="7"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8pPr>
            <a:lvl9pPr marL="0" lvl="8"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Content and 2 Content" type="objAndTwoObj">
  <p:cSld name="OBJECT_AND_TWO_OBJECTS">
    <p:spTree>
      <p:nvGrpSpPr>
        <p:cNvPr id="1" name="Shape 43"/>
        <p:cNvGrpSpPr/>
        <p:nvPr/>
      </p:nvGrpSpPr>
      <p:grpSpPr>
        <a:xfrm>
          <a:off x="0" y="0"/>
          <a:ext cx="0" cy="0"/>
          <a:chOff x="0" y="0"/>
          <a:chExt cx="0" cy="0"/>
        </a:xfrm>
      </p:grpSpPr>
      <p:sp>
        <p:nvSpPr>
          <p:cNvPr id="44" name="Google Shape;44;p74"/>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5" name="Google Shape;45;p74"/>
          <p:cNvSpPr txBox="1">
            <a:spLocks noGrp="1"/>
          </p:cNvSpPr>
          <p:nvPr>
            <p:ph type="body" idx="1"/>
          </p:nvPr>
        </p:nvSpPr>
        <p:spPr>
          <a:xfrm>
            <a:off x="609480" y="1604520"/>
            <a:ext cx="5354280" cy="397728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74"/>
          <p:cNvSpPr txBox="1">
            <a:spLocks noGrp="1"/>
          </p:cNvSpPr>
          <p:nvPr>
            <p:ph type="body" idx="2"/>
          </p:nvPr>
        </p:nvSpPr>
        <p:spPr>
          <a:xfrm>
            <a:off x="6231960" y="1604520"/>
            <a:ext cx="5354280" cy="189684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7" name="Google Shape;47;p74"/>
          <p:cNvSpPr txBox="1">
            <a:spLocks noGrp="1"/>
          </p:cNvSpPr>
          <p:nvPr>
            <p:ph type="body" idx="3"/>
          </p:nvPr>
        </p:nvSpPr>
        <p:spPr>
          <a:xfrm>
            <a:off x="6231960" y="3682080"/>
            <a:ext cx="5354280" cy="189684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 name="Google Shape;48;p74"/>
          <p:cNvSpPr txBox="1">
            <a:spLocks noGrp="1"/>
          </p:cNvSpPr>
          <p:nvPr>
            <p:ph type="sldNum" idx="12"/>
          </p:nvPr>
        </p:nvSpPr>
        <p:spPr>
          <a:xfrm>
            <a:off x="11296440" y="6217560"/>
            <a:ext cx="729360" cy="522720"/>
          </a:xfrm>
          <a:prstGeom prst="rect">
            <a:avLst/>
          </a:prstGeom>
          <a:noFill/>
          <a:ln>
            <a:noFill/>
          </a:ln>
        </p:spPr>
        <p:txBody>
          <a:bodyPr spcFirstLastPara="1" wrap="square" lIns="90000" tIns="91425" rIns="90000" bIns="91425" anchor="ctr" anchorCtr="0">
            <a:noAutofit/>
          </a:bodyPr>
          <a:lstStyle>
            <a:lvl1pPr marL="0" lvl="0"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1pPr>
            <a:lvl2pPr marL="0" lvl="1"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2pPr>
            <a:lvl3pPr marL="0" lvl="2"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3pPr>
            <a:lvl4pPr marL="0" lvl="3"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4pPr>
            <a:lvl5pPr marL="0" lvl="4"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5pPr>
            <a:lvl6pPr marL="0" lvl="5"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6pPr>
            <a:lvl7pPr marL="0" lvl="6"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7pPr>
            <a:lvl8pPr marL="0" lvl="7"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8pPr>
            <a:lvl9pPr marL="0" lvl="8"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2 Content over Content" type="twoObjOverTx">
  <p:cSld name="TWO_OBJECTS_OVER_TEXT">
    <p:spTree>
      <p:nvGrpSpPr>
        <p:cNvPr id="1" name="Shape 49"/>
        <p:cNvGrpSpPr/>
        <p:nvPr/>
      </p:nvGrpSpPr>
      <p:grpSpPr>
        <a:xfrm>
          <a:off x="0" y="0"/>
          <a:ext cx="0" cy="0"/>
          <a:chOff x="0" y="0"/>
          <a:chExt cx="0" cy="0"/>
        </a:xfrm>
      </p:grpSpPr>
      <p:sp>
        <p:nvSpPr>
          <p:cNvPr id="50" name="Google Shape;50;p75"/>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75"/>
          <p:cNvSpPr txBox="1">
            <a:spLocks noGrp="1"/>
          </p:cNvSpPr>
          <p:nvPr>
            <p:ph type="body" idx="1"/>
          </p:nvPr>
        </p:nvSpPr>
        <p:spPr>
          <a:xfrm>
            <a:off x="609480" y="1604520"/>
            <a:ext cx="5354280" cy="189684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2" name="Google Shape;52;p75"/>
          <p:cNvSpPr txBox="1">
            <a:spLocks noGrp="1"/>
          </p:cNvSpPr>
          <p:nvPr>
            <p:ph type="body" idx="2"/>
          </p:nvPr>
        </p:nvSpPr>
        <p:spPr>
          <a:xfrm>
            <a:off x="6231960" y="1604520"/>
            <a:ext cx="5354280" cy="189684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 name="Google Shape;53;p75"/>
          <p:cNvSpPr txBox="1">
            <a:spLocks noGrp="1"/>
          </p:cNvSpPr>
          <p:nvPr>
            <p:ph type="body" idx="3"/>
          </p:nvPr>
        </p:nvSpPr>
        <p:spPr>
          <a:xfrm>
            <a:off x="609480" y="3682080"/>
            <a:ext cx="10972440" cy="189684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 name="Google Shape;54;p75"/>
          <p:cNvSpPr txBox="1">
            <a:spLocks noGrp="1"/>
          </p:cNvSpPr>
          <p:nvPr>
            <p:ph type="sldNum" idx="12"/>
          </p:nvPr>
        </p:nvSpPr>
        <p:spPr>
          <a:xfrm>
            <a:off x="11296440" y="6217560"/>
            <a:ext cx="729360" cy="522720"/>
          </a:xfrm>
          <a:prstGeom prst="rect">
            <a:avLst/>
          </a:prstGeom>
          <a:noFill/>
          <a:ln>
            <a:noFill/>
          </a:ln>
        </p:spPr>
        <p:txBody>
          <a:bodyPr spcFirstLastPara="1" wrap="square" lIns="90000" tIns="91425" rIns="90000" bIns="91425" anchor="ctr" anchorCtr="0">
            <a:noAutofit/>
          </a:bodyPr>
          <a:lstStyle>
            <a:lvl1pPr marL="0" lvl="0"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1pPr>
            <a:lvl2pPr marL="0" lvl="1"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2pPr>
            <a:lvl3pPr marL="0" lvl="2"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3pPr>
            <a:lvl4pPr marL="0" lvl="3"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4pPr>
            <a:lvl5pPr marL="0" lvl="4"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5pPr>
            <a:lvl6pPr marL="0" lvl="5"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6pPr>
            <a:lvl7pPr marL="0" lvl="6"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7pPr>
            <a:lvl8pPr marL="0" lvl="7"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8pPr>
            <a:lvl9pPr marL="0" lvl="8"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Content over Content" type="objOverTx">
  <p:cSld name="OBJECT_OVER_TEXT">
    <p:spTree>
      <p:nvGrpSpPr>
        <p:cNvPr id="1" name="Shape 55"/>
        <p:cNvGrpSpPr/>
        <p:nvPr/>
      </p:nvGrpSpPr>
      <p:grpSpPr>
        <a:xfrm>
          <a:off x="0" y="0"/>
          <a:ext cx="0" cy="0"/>
          <a:chOff x="0" y="0"/>
          <a:chExt cx="0" cy="0"/>
        </a:xfrm>
      </p:grpSpPr>
      <p:sp>
        <p:nvSpPr>
          <p:cNvPr id="56" name="Google Shape;56;p76"/>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7" name="Google Shape;57;p76"/>
          <p:cNvSpPr txBox="1">
            <a:spLocks noGrp="1"/>
          </p:cNvSpPr>
          <p:nvPr>
            <p:ph type="body" idx="1"/>
          </p:nvPr>
        </p:nvSpPr>
        <p:spPr>
          <a:xfrm>
            <a:off x="609480" y="1604520"/>
            <a:ext cx="10972440" cy="189684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8" name="Google Shape;58;p76"/>
          <p:cNvSpPr txBox="1">
            <a:spLocks noGrp="1"/>
          </p:cNvSpPr>
          <p:nvPr>
            <p:ph type="body" idx="2"/>
          </p:nvPr>
        </p:nvSpPr>
        <p:spPr>
          <a:xfrm>
            <a:off x="609480" y="3682080"/>
            <a:ext cx="10972440" cy="1896840"/>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9" name="Google Shape;59;p76"/>
          <p:cNvSpPr txBox="1">
            <a:spLocks noGrp="1"/>
          </p:cNvSpPr>
          <p:nvPr>
            <p:ph type="sldNum" idx="12"/>
          </p:nvPr>
        </p:nvSpPr>
        <p:spPr>
          <a:xfrm>
            <a:off x="11296440" y="6217560"/>
            <a:ext cx="729360" cy="522720"/>
          </a:xfrm>
          <a:prstGeom prst="rect">
            <a:avLst/>
          </a:prstGeom>
          <a:noFill/>
          <a:ln>
            <a:noFill/>
          </a:ln>
        </p:spPr>
        <p:txBody>
          <a:bodyPr spcFirstLastPara="1" wrap="square" lIns="90000" tIns="91425" rIns="90000" bIns="91425" anchor="ctr" anchorCtr="0">
            <a:noAutofit/>
          </a:bodyPr>
          <a:lstStyle>
            <a:lvl1pPr marL="0" lvl="0"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1pPr>
            <a:lvl2pPr marL="0" lvl="1"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2pPr>
            <a:lvl3pPr marL="0" lvl="2"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3pPr>
            <a:lvl4pPr marL="0" lvl="3"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4pPr>
            <a:lvl5pPr marL="0" lvl="4"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5pPr>
            <a:lvl6pPr marL="0" lvl="5"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6pPr>
            <a:lvl7pPr marL="0" lvl="6"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7pPr>
            <a:lvl8pPr marL="0" lvl="7"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8pPr>
            <a:lvl9pPr marL="0" lvl="8" indent="0" algn="l">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4.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image" Target="../media/image2.png"/><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4">
            <a:alphaModFix/>
          </a:blip>
          <a:stretch>
            <a:fillRect/>
          </a:stretch>
        </a:blipFill>
        <a:effectLst/>
      </p:bgPr>
    </p:bg>
    <p:spTree>
      <p:nvGrpSpPr>
        <p:cNvPr id="1" name="Shape 9"/>
        <p:cNvGrpSpPr/>
        <p:nvPr/>
      </p:nvGrpSpPr>
      <p:grpSpPr>
        <a:xfrm>
          <a:off x="0" y="0"/>
          <a:ext cx="0" cy="0"/>
          <a:chOff x="0" y="0"/>
          <a:chExt cx="0" cy="0"/>
        </a:xfrm>
      </p:grpSpPr>
      <p:pic>
        <p:nvPicPr>
          <p:cNvPr id="10" name="Google Shape;10;p53"/>
          <p:cNvPicPr preferRelativeResize="0"/>
          <p:nvPr/>
        </p:nvPicPr>
        <p:blipFill rotWithShape="1">
          <a:blip r:embed="rId15">
            <a:alphaModFix/>
          </a:blip>
          <a:srcRect/>
          <a:stretch/>
        </p:blipFill>
        <p:spPr>
          <a:xfrm>
            <a:off x="10325160" y="6177240"/>
            <a:ext cx="1680480" cy="693000"/>
          </a:xfrm>
          <a:prstGeom prst="rect">
            <a:avLst/>
          </a:prstGeom>
          <a:noFill/>
          <a:ln>
            <a:noFill/>
          </a:ln>
        </p:spPr>
      </p:pic>
      <p:sp>
        <p:nvSpPr>
          <p:cNvPr id="11" name="Google Shape;11;p53"/>
          <p:cNvSpPr/>
          <p:nvPr/>
        </p:nvSpPr>
        <p:spPr>
          <a:xfrm>
            <a:off x="415440" y="6386040"/>
            <a:ext cx="4487760" cy="272520"/>
          </a:xfrm>
          <a:prstGeom prst="rect">
            <a:avLst/>
          </a:prstGeom>
          <a:noFill/>
          <a:ln>
            <a:noFill/>
          </a:ln>
        </p:spPr>
        <p:txBody>
          <a:bodyPr spcFirstLastPara="1" wrap="square" lIns="90000" tIns="45000" rIns="90000" bIns="45000" anchor="t" anchorCtr="0">
            <a:spAutoFit/>
          </a:bodyPr>
          <a:lstStyle/>
          <a:p>
            <a:pPr marL="0" marR="0" lvl="0" indent="0" algn="l" rtl="0">
              <a:lnSpc>
                <a:spcPct val="100000"/>
              </a:lnSpc>
              <a:spcBef>
                <a:spcPts val="0"/>
              </a:spcBef>
              <a:spcAft>
                <a:spcPts val="0"/>
              </a:spcAft>
              <a:buNone/>
            </a:pPr>
            <a:r>
              <a:rPr lang="en-US" sz="1200" b="0" i="0" u="none" strike="noStrike" cap="none">
                <a:solidFill>
                  <a:srgbClr val="333333"/>
                </a:solidFill>
                <a:latin typeface="Inria Sans"/>
                <a:ea typeface="Inria Sans"/>
                <a:cs typeface="Inria Sans"/>
                <a:sym typeface="Inria Sans"/>
              </a:rPr>
              <a:t>© 2023 CADUS e.V. - Redefine Global Solidarity</a:t>
            </a:r>
            <a:endParaRPr sz="1200" b="0" i="0" u="none" strike="noStrike" cap="none">
              <a:solidFill>
                <a:srgbClr val="000000"/>
              </a:solidFill>
              <a:latin typeface="Arial"/>
              <a:ea typeface="Arial"/>
              <a:cs typeface="Arial"/>
              <a:sym typeface="Arial"/>
            </a:endParaRPr>
          </a:p>
        </p:txBody>
      </p:sp>
      <p:pic>
        <p:nvPicPr>
          <p:cNvPr id="12" name="Google Shape;12;p53"/>
          <p:cNvPicPr preferRelativeResize="0"/>
          <p:nvPr/>
        </p:nvPicPr>
        <p:blipFill rotWithShape="1">
          <a:blip r:embed="rId16">
            <a:alphaModFix amt="6000"/>
          </a:blip>
          <a:srcRect/>
          <a:stretch/>
        </p:blipFill>
        <p:spPr>
          <a:xfrm>
            <a:off x="0" y="-1176840"/>
            <a:ext cx="12239640" cy="8078040"/>
          </a:xfrm>
          <a:prstGeom prst="rect">
            <a:avLst/>
          </a:prstGeom>
          <a:noFill/>
          <a:ln>
            <a:noFill/>
          </a:ln>
        </p:spPr>
      </p:pic>
      <p:sp>
        <p:nvSpPr>
          <p:cNvPr id="13" name="Google Shape;13;p53"/>
          <p:cNvSpPr txBox="1">
            <a:spLocks noGrp="1"/>
          </p:cNvSpPr>
          <p:nvPr>
            <p:ph type="sldNum" idx="12"/>
          </p:nvPr>
        </p:nvSpPr>
        <p:spPr>
          <a:xfrm>
            <a:off x="11296440" y="6217560"/>
            <a:ext cx="729360" cy="522720"/>
          </a:xfrm>
          <a:prstGeom prst="rect">
            <a:avLst/>
          </a:prstGeom>
          <a:noFill/>
          <a:ln>
            <a:noFill/>
          </a:ln>
        </p:spPr>
        <p:txBody>
          <a:bodyPr spcFirstLastPara="1" wrap="square" lIns="90000" tIns="91425" rIns="90000" bIns="91425" anchor="ctr" anchorCtr="0">
            <a:noAutofit/>
          </a:bodyPr>
          <a:lstStyle>
            <a:lvl1pPr marL="0" marR="0" lvl="0" indent="0" algn="l" rtl="0">
              <a:lnSpc>
                <a:spcPct val="100000"/>
              </a:lnSpc>
              <a:spcBef>
                <a:spcPts val="0"/>
              </a:spcBef>
              <a:buClr>
                <a:srgbClr val="000000"/>
              </a:buClr>
              <a:buSzPts val="1870"/>
              <a:buFont typeface="Montserrat"/>
              <a:buNone/>
              <a:defRPr sz="1870" b="0" i="0" u="none" strike="noStrike" cap="none">
                <a:solidFill>
                  <a:srgbClr val="000000"/>
                </a:solidFill>
                <a:latin typeface="Montserrat"/>
                <a:ea typeface="Montserrat"/>
                <a:cs typeface="Montserrat"/>
                <a:sym typeface="Montserrat"/>
              </a:defRPr>
            </a:lvl1pPr>
            <a:lvl2pPr marL="0" marR="0" lvl="1" indent="0" algn="l" rtl="0">
              <a:lnSpc>
                <a:spcPct val="100000"/>
              </a:lnSpc>
              <a:spcBef>
                <a:spcPts val="0"/>
              </a:spcBef>
              <a:buClr>
                <a:srgbClr val="000000"/>
              </a:buClr>
              <a:buSzPts val="1870"/>
              <a:buFont typeface="Montserrat"/>
              <a:buNone/>
              <a:defRPr sz="1870" b="0" i="0" u="none" strike="noStrike" cap="none">
                <a:solidFill>
                  <a:srgbClr val="000000"/>
                </a:solidFill>
                <a:latin typeface="Montserrat"/>
                <a:ea typeface="Montserrat"/>
                <a:cs typeface="Montserrat"/>
                <a:sym typeface="Montserrat"/>
              </a:defRPr>
            </a:lvl2pPr>
            <a:lvl3pPr marL="0" marR="0" lvl="2" indent="0" algn="l" rtl="0">
              <a:lnSpc>
                <a:spcPct val="100000"/>
              </a:lnSpc>
              <a:spcBef>
                <a:spcPts val="0"/>
              </a:spcBef>
              <a:buClr>
                <a:srgbClr val="000000"/>
              </a:buClr>
              <a:buSzPts val="1870"/>
              <a:buFont typeface="Montserrat"/>
              <a:buNone/>
              <a:defRPr sz="1870" b="0" i="0" u="none" strike="noStrike" cap="none">
                <a:solidFill>
                  <a:srgbClr val="000000"/>
                </a:solidFill>
                <a:latin typeface="Montserrat"/>
                <a:ea typeface="Montserrat"/>
                <a:cs typeface="Montserrat"/>
                <a:sym typeface="Montserrat"/>
              </a:defRPr>
            </a:lvl3pPr>
            <a:lvl4pPr marL="0" marR="0" lvl="3" indent="0" algn="l" rtl="0">
              <a:lnSpc>
                <a:spcPct val="100000"/>
              </a:lnSpc>
              <a:spcBef>
                <a:spcPts val="0"/>
              </a:spcBef>
              <a:buClr>
                <a:srgbClr val="000000"/>
              </a:buClr>
              <a:buSzPts val="1870"/>
              <a:buFont typeface="Montserrat"/>
              <a:buNone/>
              <a:defRPr sz="1870" b="0" i="0" u="none" strike="noStrike" cap="none">
                <a:solidFill>
                  <a:srgbClr val="000000"/>
                </a:solidFill>
                <a:latin typeface="Montserrat"/>
                <a:ea typeface="Montserrat"/>
                <a:cs typeface="Montserrat"/>
                <a:sym typeface="Montserrat"/>
              </a:defRPr>
            </a:lvl4pPr>
            <a:lvl5pPr marL="0" marR="0" lvl="4" indent="0" algn="l" rtl="0">
              <a:lnSpc>
                <a:spcPct val="100000"/>
              </a:lnSpc>
              <a:spcBef>
                <a:spcPts val="0"/>
              </a:spcBef>
              <a:buClr>
                <a:srgbClr val="000000"/>
              </a:buClr>
              <a:buSzPts val="1870"/>
              <a:buFont typeface="Montserrat"/>
              <a:buNone/>
              <a:defRPr sz="1870" b="0" i="0" u="none" strike="noStrike" cap="none">
                <a:solidFill>
                  <a:srgbClr val="000000"/>
                </a:solidFill>
                <a:latin typeface="Montserrat"/>
                <a:ea typeface="Montserrat"/>
                <a:cs typeface="Montserrat"/>
                <a:sym typeface="Montserrat"/>
              </a:defRPr>
            </a:lvl5pPr>
            <a:lvl6pPr marL="0" marR="0" lvl="5" indent="0" algn="l" rtl="0">
              <a:lnSpc>
                <a:spcPct val="100000"/>
              </a:lnSpc>
              <a:spcBef>
                <a:spcPts val="0"/>
              </a:spcBef>
              <a:buClr>
                <a:srgbClr val="000000"/>
              </a:buClr>
              <a:buSzPts val="1870"/>
              <a:buFont typeface="Montserrat"/>
              <a:buNone/>
              <a:defRPr sz="1870" b="0" i="0" u="none" strike="noStrike" cap="none">
                <a:solidFill>
                  <a:srgbClr val="000000"/>
                </a:solidFill>
                <a:latin typeface="Montserrat"/>
                <a:ea typeface="Montserrat"/>
                <a:cs typeface="Montserrat"/>
                <a:sym typeface="Montserrat"/>
              </a:defRPr>
            </a:lvl6pPr>
            <a:lvl7pPr marL="0" marR="0" lvl="6" indent="0" algn="l" rtl="0">
              <a:lnSpc>
                <a:spcPct val="100000"/>
              </a:lnSpc>
              <a:spcBef>
                <a:spcPts val="0"/>
              </a:spcBef>
              <a:buClr>
                <a:srgbClr val="000000"/>
              </a:buClr>
              <a:buSzPts val="1870"/>
              <a:buFont typeface="Montserrat"/>
              <a:buNone/>
              <a:defRPr sz="1870" b="0" i="0" u="none" strike="noStrike" cap="none">
                <a:solidFill>
                  <a:srgbClr val="000000"/>
                </a:solidFill>
                <a:latin typeface="Montserrat"/>
                <a:ea typeface="Montserrat"/>
                <a:cs typeface="Montserrat"/>
                <a:sym typeface="Montserrat"/>
              </a:defRPr>
            </a:lvl7pPr>
            <a:lvl8pPr marL="0" marR="0" lvl="7" indent="0" algn="l" rtl="0">
              <a:lnSpc>
                <a:spcPct val="100000"/>
              </a:lnSpc>
              <a:spcBef>
                <a:spcPts val="0"/>
              </a:spcBef>
              <a:buClr>
                <a:srgbClr val="000000"/>
              </a:buClr>
              <a:buSzPts val="1870"/>
              <a:buFont typeface="Montserrat"/>
              <a:buNone/>
              <a:defRPr sz="1870" b="0" i="0" u="none" strike="noStrike" cap="none">
                <a:solidFill>
                  <a:srgbClr val="000000"/>
                </a:solidFill>
                <a:latin typeface="Montserrat"/>
                <a:ea typeface="Montserrat"/>
                <a:cs typeface="Montserrat"/>
                <a:sym typeface="Montserrat"/>
              </a:defRPr>
            </a:lvl8pPr>
            <a:lvl9pPr marL="0" marR="0" lvl="8" indent="0" algn="l" rtl="0">
              <a:lnSpc>
                <a:spcPct val="100000"/>
              </a:lnSpc>
              <a:spcBef>
                <a:spcPts val="0"/>
              </a:spcBef>
              <a:buClr>
                <a:srgbClr val="000000"/>
              </a:buClr>
              <a:buSzPts val="1870"/>
              <a:buFont typeface="Montserrat"/>
              <a:buNone/>
              <a:defRPr sz="1870" b="0" i="0" u="none" strike="noStrike" cap="none">
                <a:solidFill>
                  <a:srgbClr val="000000"/>
                </a:solidFill>
                <a:latin typeface="Montserrat"/>
                <a:ea typeface="Montserrat"/>
                <a:cs typeface="Montserrat"/>
                <a:sym typeface="Montserrat"/>
              </a:defRPr>
            </a:lvl9pPr>
          </a:lstStyle>
          <a:p>
            <a:pPr marL="0" lvl="0" indent="0" algn="l" rtl="0">
              <a:spcBef>
                <a:spcPts val="0"/>
              </a:spcBef>
              <a:spcAft>
                <a:spcPts val="0"/>
              </a:spcAft>
              <a:buNone/>
            </a:pPr>
            <a:fld id="{00000000-1234-1234-1234-123412341234}" type="slidenum">
              <a:rPr lang="en-US"/>
              <a:t>‹#›</a:t>
            </a:fld>
            <a:endParaRPr>
              <a:latin typeface="Times New Roman"/>
              <a:ea typeface="Times New Roman"/>
              <a:cs typeface="Times New Roman"/>
              <a:sym typeface="Times New Roman"/>
            </a:endParaRPr>
          </a:p>
        </p:txBody>
      </p:sp>
      <p:sp>
        <p:nvSpPr>
          <p:cNvPr id="14" name="Google Shape;14;p53"/>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5" name="Google Shape;15;p53"/>
          <p:cNvSpPr txBox="1">
            <a:spLocks noGrp="1"/>
          </p:cNvSpPr>
          <p:nvPr>
            <p:ph type="body" idx="1"/>
          </p:nvPr>
        </p:nvSpPr>
        <p:spPr>
          <a:xfrm>
            <a:off x="609480" y="1604520"/>
            <a:ext cx="10972440" cy="3977280"/>
          </a:xfrm>
          <a:prstGeom prst="rect">
            <a:avLst/>
          </a:prstGeom>
          <a:noFill/>
          <a:ln>
            <a:noFill/>
          </a:ln>
        </p:spPr>
        <p:txBody>
          <a:bodyPr spcFirstLastPara="1" wrap="square" lIns="0" tIns="0" rIns="0" bIns="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73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13">
            <a:alphaModFix/>
          </a:blip>
          <a:stretch>
            <a:fillRect/>
          </a:stretch>
        </a:blipFill>
        <a:effectLst/>
      </p:bgPr>
    </p:bg>
    <p:spTree>
      <p:nvGrpSpPr>
        <p:cNvPr id="1" name="Shape 208"/>
        <p:cNvGrpSpPr/>
        <p:nvPr/>
      </p:nvGrpSpPr>
      <p:grpSpPr>
        <a:xfrm>
          <a:off x="0" y="0"/>
          <a:ext cx="0" cy="0"/>
          <a:chOff x="0" y="0"/>
          <a:chExt cx="0" cy="0"/>
        </a:xfrm>
      </p:grpSpPr>
      <p:pic>
        <p:nvPicPr>
          <p:cNvPr id="209" name="Google Shape;209;p60"/>
          <p:cNvPicPr preferRelativeResize="0"/>
          <p:nvPr/>
        </p:nvPicPr>
        <p:blipFill rotWithShape="1">
          <a:blip r:embed="rId14">
            <a:alphaModFix/>
          </a:blip>
          <a:srcRect/>
          <a:stretch/>
        </p:blipFill>
        <p:spPr>
          <a:xfrm>
            <a:off x="10325160" y="6177240"/>
            <a:ext cx="1680480" cy="693000"/>
          </a:xfrm>
          <a:prstGeom prst="rect">
            <a:avLst/>
          </a:prstGeom>
          <a:noFill/>
          <a:ln>
            <a:noFill/>
          </a:ln>
        </p:spPr>
      </p:pic>
      <p:sp>
        <p:nvSpPr>
          <p:cNvPr id="210" name="Google Shape;210;p60"/>
          <p:cNvSpPr/>
          <p:nvPr/>
        </p:nvSpPr>
        <p:spPr>
          <a:xfrm>
            <a:off x="415440" y="6386040"/>
            <a:ext cx="4487760" cy="272520"/>
          </a:xfrm>
          <a:prstGeom prst="rect">
            <a:avLst/>
          </a:prstGeom>
          <a:noFill/>
          <a:ln>
            <a:noFill/>
          </a:ln>
        </p:spPr>
        <p:txBody>
          <a:bodyPr spcFirstLastPara="1" wrap="square" lIns="90000" tIns="45000" rIns="90000" bIns="45000" anchor="t" anchorCtr="0">
            <a:spAutoFit/>
          </a:bodyPr>
          <a:lstStyle/>
          <a:p>
            <a:pPr marL="0" marR="0" lvl="0" indent="0" algn="l" rtl="0">
              <a:lnSpc>
                <a:spcPct val="100000"/>
              </a:lnSpc>
              <a:spcBef>
                <a:spcPts val="0"/>
              </a:spcBef>
              <a:spcAft>
                <a:spcPts val="0"/>
              </a:spcAft>
              <a:buNone/>
            </a:pPr>
            <a:r>
              <a:rPr lang="en-US" sz="1200" b="0" strike="noStrike">
                <a:solidFill>
                  <a:srgbClr val="333333"/>
                </a:solidFill>
                <a:latin typeface="Inria Sans"/>
                <a:ea typeface="Inria Sans"/>
                <a:cs typeface="Inria Sans"/>
                <a:sym typeface="Inria Sans"/>
              </a:rPr>
              <a:t>© 2023 CADUS e.V. - Redefine Global Solidarity</a:t>
            </a:r>
            <a:endParaRPr sz="1200" b="0" strike="noStrike">
              <a:solidFill>
                <a:srgbClr val="000000"/>
              </a:solidFill>
              <a:latin typeface="Arial"/>
              <a:ea typeface="Arial"/>
              <a:cs typeface="Arial"/>
              <a:sym typeface="Arial"/>
            </a:endParaRPr>
          </a:p>
        </p:txBody>
      </p:sp>
      <p:sp>
        <p:nvSpPr>
          <p:cNvPr id="211" name="Google Shape;211;p60"/>
          <p:cNvSpPr txBox="1">
            <a:spLocks noGrp="1"/>
          </p:cNvSpPr>
          <p:nvPr>
            <p:ph type="sldNum" idx="12"/>
          </p:nvPr>
        </p:nvSpPr>
        <p:spPr>
          <a:xfrm>
            <a:off x="11296440" y="6217560"/>
            <a:ext cx="729360" cy="522720"/>
          </a:xfrm>
          <a:prstGeom prst="rect">
            <a:avLst/>
          </a:prstGeom>
          <a:noFill/>
          <a:ln>
            <a:noFill/>
          </a:ln>
        </p:spPr>
        <p:txBody>
          <a:bodyPr spcFirstLastPara="1" wrap="square" lIns="90000" tIns="91425" rIns="90000" bIns="91425" anchor="ctr" anchorCtr="0">
            <a:noAutofit/>
          </a:bodyPr>
          <a:lstStyle>
            <a:lvl1pPr marL="0" marR="0" lvl="0" indent="0" algn="l" rtl="0">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1pPr>
            <a:lvl2pPr marL="0" marR="0" lvl="1" indent="0" algn="l" rtl="0">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2pPr>
            <a:lvl3pPr marL="0" marR="0" lvl="2" indent="0" algn="l" rtl="0">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3pPr>
            <a:lvl4pPr marL="0" marR="0" lvl="3" indent="0" algn="l" rtl="0">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4pPr>
            <a:lvl5pPr marL="0" marR="0" lvl="4" indent="0" algn="l" rtl="0">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5pPr>
            <a:lvl6pPr marL="0" marR="0" lvl="5" indent="0" algn="l" rtl="0">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6pPr>
            <a:lvl7pPr marL="0" marR="0" lvl="6" indent="0" algn="l" rtl="0">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7pPr>
            <a:lvl8pPr marL="0" marR="0" lvl="7" indent="0" algn="l" rtl="0">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8pPr>
            <a:lvl9pPr marL="0" marR="0" lvl="8" indent="0" algn="l" rtl="0">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9pPr>
          </a:lstStyle>
          <a:p>
            <a:pPr marL="0" lvl="0" indent="0" algn="l" rtl="0">
              <a:spcBef>
                <a:spcPts val="0"/>
              </a:spcBef>
              <a:spcAft>
                <a:spcPts val="0"/>
              </a:spcAft>
              <a:buNone/>
            </a:pPr>
            <a:fld id="{00000000-1234-1234-1234-123412341234}" type="slidenum">
              <a:rPr lang="en-US"/>
              <a:t>‹#›</a:t>
            </a:fld>
            <a:endParaRPr>
              <a:latin typeface="Times New Roman"/>
              <a:ea typeface="Times New Roman"/>
              <a:cs typeface="Times New Roman"/>
              <a:sym typeface="Times New Roman"/>
            </a:endParaRPr>
          </a:p>
        </p:txBody>
      </p:sp>
      <p:sp>
        <p:nvSpPr>
          <p:cNvPr id="212" name="Google Shape;212;p60"/>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13" name="Google Shape;213;p60"/>
          <p:cNvSpPr txBox="1">
            <a:spLocks noGrp="1"/>
          </p:cNvSpPr>
          <p:nvPr>
            <p:ph type="body" idx="1"/>
          </p:nvPr>
        </p:nvSpPr>
        <p:spPr>
          <a:xfrm>
            <a:off x="609480" y="1604520"/>
            <a:ext cx="10972440" cy="3977280"/>
          </a:xfrm>
          <a:prstGeom prst="rect">
            <a:avLst/>
          </a:prstGeom>
          <a:noFill/>
          <a:ln>
            <a:noFill/>
          </a:ln>
        </p:spPr>
        <p:txBody>
          <a:bodyPr spcFirstLastPara="1" wrap="square" lIns="0" tIns="0" rIns="0" bIns="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88"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a:blip r:embed="rId14">
            <a:alphaModFix/>
          </a:blip>
          <a:stretch>
            <a:fillRect/>
          </a:stretch>
        </a:blipFill>
        <a:effectLst/>
      </p:bgPr>
    </p:bg>
    <p:spTree>
      <p:nvGrpSpPr>
        <p:cNvPr id="1" name="Shape 393"/>
        <p:cNvGrpSpPr/>
        <p:nvPr/>
      </p:nvGrpSpPr>
      <p:grpSpPr>
        <a:xfrm>
          <a:off x="0" y="0"/>
          <a:ext cx="0" cy="0"/>
          <a:chOff x="0" y="0"/>
          <a:chExt cx="0" cy="0"/>
        </a:xfrm>
      </p:grpSpPr>
      <p:pic>
        <p:nvPicPr>
          <p:cNvPr id="394" name="Google Shape;394;p67"/>
          <p:cNvPicPr preferRelativeResize="0"/>
          <p:nvPr/>
        </p:nvPicPr>
        <p:blipFill rotWithShape="1">
          <a:blip r:embed="rId15">
            <a:alphaModFix/>
          </a:blip>
          <a:srcRect/>
          <a:stretch/>
        </p:blipFill>
        <p:spPr>
          <a:xfrm>
            <a:off x="10325160" y="6177240"/>
            <a:ext cx="1680480" cy="693000"/>
          </a:xfrm>
          <a:prstGeom prst="rect">
            <a:avLst/>
          </a:prstGeom>
          <a:noFill/>
          <a:ln>
            <a:noFill/>
          </a:ln>
        </p:spPr>
      </p:pic>
      <p:sp>
        <p:nvSpPr>
          <p:cNvPr id="395" name="Google Shape;395;p67"/>
          <p:cNvSpPr/>
          <p:nvPr/>
        </p:nvSpPr>
        <p:spPr>
          <a:xfrm>
            <a:off x="415440" y="6386040"/>
            <a:ext cx="4487760" cy="272520"/>
          </a:xfrm>
          <a:prstGeom prst="rect">
            <a:avLst/>
          </a:prstGeom>
          <a:noFill/>
          <a:ln>
            <a:noFill/>
          </a:ln>
        </p:spPr>
        <p:txBody>
          <a:bodyPr spcFirstLastPara="1" wrap="square" lIns="90000" tIns="45000" rIns="90000" bIns="45000" anchor="t" anchorCtr="0">
            <a:spAutoFit/>
          </a:bodyPr>
          <a:lstStyle/>
          <a:p>
            <a:pPr marL="0" marR="0" lvl="0" indent="0" algn="l" rtl="0">
              <a:lnSpc>
                <a:spcPct val="100000"/>
              </a:lnSpc>
              <a:spcBef>
                <a:spcPts val="0"/>
              </a:spcBef>
              <a:spcAft>
                <a:spcPts val="0"/>
              </a:spcAft>
              <a:buNone/>
            </a:pPr>
            <a:r>
              <a:rPr lang="en-US" sz="1200" b="0" strike="noStrike">
                <a:solidFill>
                  <a:srgbClr val="333333"/>
                </a:solidFill>
                <a:latin typeface="Inria Sans"/>
                <a:ea typeface="Inria Sans"/>
                <a:cs typeface="Inria Sans"/>
                <a:sym typeface="Inria Sans"/>
              </a:rPr>
              <a:t>© 2023 CADUS e.V. - Redefine Global Solidarity</a:t>
            </a:r>
            <a:endParaRPr sz="1200" b="0" strike="noStrike">
              <a:solidFill>
                <a:srgbClr val="000000"/>
              </a:solidFill>
              <a:latin typeface="Arial"/>
              <a:ea typeface="Arial"/>
              <a:cs typeface="Arial"/>
              <a:sym typeface="Arial"/>
            </a:endParaRPr>
          </a:p>
        </p:txBody>
      </p:sp>
      <p:sp>
        <p:nvSpPr>
          <p:cNvPr id="396" name="Google Shape;396;p67"/>
          <p:cNvSpPr txBox="1">
            <a:spLocks noGrp="1"/>
          </p:cNvSpPr>
          <p:nvPr>
            <p:ph type="sldNum" idx="12"/>
          </p:nvPr>
        </p:nvSpPr>
        <p:spPr>
          <a:xfrm>
            <a:off x="11296440" y="6217560"/>
            <a:ext cx="729360" cy="522720"/>
          </a:xfrm>
          <a:prstGeom prst="rect">
            <a:avLst/>
          </a:prstGeom>
          <a:noFill/>
          <a:ln>
            <a:noFill/>
          </a:ln>
        </p:spPr>
        <p:txBody>
          <a:bodyPr spcFirstLastPara="1" wrap="square" lIns="90000" tIns="91425" rIns="90000" bIns="91425" anchor="ctr" anchorCtr="0">
            <a:noAutofit/>
          </a:bodyPr>
          <a:lstStyle>
            <a:lvl1pPr marL="0" marR="0" lvl="0" indent="0" algn="l" rtl="0">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1pPr>
            <a:lvl2pPr marL="0" marR="0" lvl="1" indent="0" algn="l" rtl="0">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2pPr>
            <a:lvl3pPr marL="0" marR="0" lvl="2" indent="0" algn="l" rtl="0">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3pPr>
            <a:lvl4pPr marL="0" marR="0" lvl="3" indent="0" algn="l" rtl="0">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4pPr>
            <a:lvl5pPr marL="0" marR="0" lvl="4" indent="0" algn="l" rtl="0">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5pPr>
            <a:lvl6pPr marL="0" marR="0" lvl="5" indent="0" algn="l" rtl="0">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6pPr>
            <a:lvl7pPr marL="0" marR="0" lvl="6" indent="0" algn="l" rtl="0">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7pPr>
            <a:lvl8pPr marL="0" marR="0" lvl="7" indent="0" algn="l" rtl="0">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8pPr>
            <a:lvl9pPr marL="0" marR="0" lvl="8" indent="0" algn="l" rtl="0">
              <a:lnSpc>
                <a:spcPct val="100000"/>
              </a:lnSpc>
              <a:spcBef>
                <a:spcPts val="0"/>
              </a:spcBef>
              <a:buClr>
                <a:srgbClr val="000000"/>
              </a:buClr>
              <a:buSzPts val="1870"/>
              <a:buFont typeface="Montserrat"/>
              <a:buNone/>
              <a:defRPr sz="1870" b="0" strike="noStrike">
                <a:solidFill>
                  <a:srgbClr val="000000"/>
                </a:solidFill>
                <a:latin typeface="Montserrat"/>
                <a:ea typeface="Montserrat"/>
                <a:cs typeface="Montserrat"/>
                <a:sym typeface="Montserrat"/>
              </a:defRPr>
            </a:lvl9pPr>
          </a:lstStyle>
          <a:p>
            <a:pPr marL="0" lvl="0" indent="0" algn="l" rtl="0">
              <a:spcBef>
                <a:spcPts val="0"/>
              </a:spcBef>
              <a:spcAft>
                <a:spcPts val="0"/>
              </a:spcAft>
              <a:buNone/>
            </a:pPr>
            <a:fld id="{00000000-1234-1234-1234-123412341234}" type="slidenum">
              <a:rPr lang="en-US"/>
              <a:t>‹#›</a:t>
            </a:fld>
            <a:endParaRPr>
              <a:latin typeface="Times New Roman"/>
              <a:ea typeface="Times New Roman"/>
              <a:cs typeface="Times New Roman"/>
              <a:sym typeface="Times New Roman"/>
            </a:endParaRPr>
          </a:p>
        </p:txBody>
      </p:sp>
      <p:sp>
        <p:nvSpPr>
          <p:cNvPr id="397" name="Google Shape;397;p67"/>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98" name="Google Shape;398;p67"/>
          <p:cNvSpPr txBox="1">
            <a:spLocks noGrp="1"/>
          </p:cNvSpPr>
          <p:nvPr>
            <p:ph type="body" idx="1"/>
          </p:nvPr>
        </p:nvSpPr>
        <p:spPr>
          <a:xfrm>
            <a:off x="609480" y="1604520"/>
            <a:ext cx="10972440" cy="3977280"/>
          </a:xfrm>
          <a:prstGeom prst="rect">
            <a:avLst/>
          </a:prstGeom>
          <a:noFill/>
          <a:ln>
            <a:noFill/>
          </a:ln>
        </p:spPr>
        <p:txBody>
          <a:bodyPr spcFirstLastPara="1" wrap="square" lIns="0" tIns="0" rIns="0" bIns="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5.png"/><Relationship Id="rId4"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18.png"/><Relationship Id="rId4"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5.png"/><Relationship Id="rId2" Type="http://schemas.openxmlformats.org/officeDocument/2006/relationships/notesSlide" Target="../notesSlides/notesSlide65.xml"/><Relationship Id="rId1" Type="http://schemas.openxmlformats.org/officeDocument/2006/relationships/slideLayout" Target="../slideLayouts/slideLayout24.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hyperlink" Target="mailto:Matthew.jones@cadus.org"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sp>
        <p:nvSpPr>
          <p:cNvPr id="463" name="Google Shape;463;p1"/>
          <p:cNvSpPr txBox="1">
            <a:spLocks noGrp="1"/>
          </p:cNvSpPr>
          <p:nvPr>
            <p:ph type="title" idx="4294967295"/>
          </p:nvPr>
        </p:nvSpPr>
        <p:spPr>
          <a:xfrm>
            <a:off x="415440" y="2114280"/>
            <a:ext cx="11358720" cy="1213200"/>
          </a:xfrm>
          <a:prstGeom prst="rect">
            <a:avLst/>
          </a:prstGeom>
          <a:noFill/>
          <a:ln>
            <a:noFill/>
          </a:ln>
        </p:spPr>
        <p:txBody>
          <a:bodyPr spcFirstLastPara="1" wrap="square" lIns="122025" tIns="122025" rIns="122025" bIns="122025" anchor="b" anchorCtr="0">
            <a:normAutofit/>
          </a:bodyPr>
          <a:lstStyle/>
          <a:p>
            <a:pPr marL="0" marR="0" lvl="0" indent="0" algn="ctr" rtl="0">
              <a:lnSpc>
                <a:spcPct val="100000"/>
              </a:lnSpc>
              <a:spcBef>
                <a:spcPts val="0"/>
              </a:spcBef>
              <a:spcAft>
                <a:spcPts val="0"/>
              </a:spcAft>
              <a:buClr>
                <a:schemeClr val="lt1"/>
              </a:buClr>
              <a:buSzPct val="100000"/>
              <a:buFont typeface="Montserrat"/>
              <a:buNone/>
            </a:pPr>
            <a:r>
              <a:rPr lang="en-US" sz="4500" b="0" i="0" u="none" strike="noStrike" cap="none" dirty="0">
                <a:solidFill>
                  <a:schemeClr val="lt1"/>
                </a:solidFill>
                <a:highlight>
                  <a:srgbClr val="BD1823"/>
                </a:highlight>
                <a:latin typeface="Montserrat"/>
                <a:ea typeface="Montserrat"/>
                <a:cs typeface="Montserrat"/>
                <a:sym typeface="Montserrat"/>
              </a:rPr>
              <a:t>Train the trainer</a:t>
            </a:r>
            <a:endParaRPr sz="4500" b="0" i="0" u="none" strike="noStrike" cap="none" dirty="0">
              <a:solidFill>
                <a:srgbClr val="000000"/>
              </a:solidFill>
              <a:latin typeface="Arial"/>
              <a:ea typeface="Arial"/>
              <a:cs typeface="Arial"/>
              <a:sym typeface="Arial"/>
            </a:endParaRPr>
          </a:p>
        </p:txBody>
      </p:sp>
      <p:sp>
        <p:nvSpPr>
          <p:cNvPr id="464" name="Google Shape;464;p1"/>
          <p:cNvSpPr txBox="1">
            <a:spLocks noGrp="1"/>
          </p:cNvSpPr>
          <p:nvPr>
            <p:ph type="subTitle" idx="4294967295"/>
          </p:nvPr>
        </p:nvSpPr>
        <p:spPr>
          <a:xfrm>
            <a:off x="415440" y="3429000"/>
            <a:ext cx="11358720" cy="753840"/>
          </a:xfrm>
          <a:prstGeom prst="rect">
            <a:avLst/>
          </a:prstGeom>
          <a:noFill/>
          <a:ln>
            <a:noFill/>
          </a:ln>
        </p:spPr>
        <p:txBody>
          <a:bodyPr spcFirstLastPara="1" wrap="square" lIns="0" tIns="91425" rIns="0" bIns="91425" anchor="t" anchorCtr="0">
            <a:noAutofit/>
          </a:bodyPr>
          <a:lstStyle/>
          <a:p>
            <a:pPr marL="457200" marR="0" lvl="0" indent="0" algn="ctr" rtl="0">
              <a:lnSpc>
                <a:spcPct val="100000"/>
              </a:lnSpc>
              <a:spcBef>
                <a:spcPts val="0"/>
              </a:spcBef>
              <a:spcAft>
                <a:spcPts val="0"/>
              </a:spcAft>
              <a:buClr>
                <a:schemeClr val="dk2"/>
              </a:buClr>
              <a:buSzPts val="3740"/>
              <a:buFont typeface="Arial"/>
              <a:buNone/>
            </a:pPr>
            <a:endParaRPr sz="3740" b="0" i="0" u="none" strike="noStrike" cap="none" dirty="0">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B87A46B-18F6-7FA2-40EA-FEB9B334043C}"/>
              </a:ext>
            </a:extLst>
          </p:cNvPr>
          <p:cNvSpPr txBox="1">
            <a:spLocks/>
          </p:cNvSpPr>
          <p:nvPr/>
        </p:nvSpPr>
        <p:spPr>
          <a:xfrm>
            <a:off x="587050" y="178749"/>
            <a:ext cx="1136080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600" b="1" dirty="0">
                <a:solidFill>
                  <a:srgbClr val="C00000"/>
                </a:solidFill>
                <a:latin typeface="Montserrat Medium" panose="020F0502020204030204" pitchFamily="34" charset="0"/>
              </a:rPr>
              <a:t>LEARNING MODEL – example (trauma training)</a:t>
            </a:r>
            <a:br>
              <a:rPr lang="fr-FR" sz="1800" b="1" dirty="0">
                <a:solidFill>
                  <a:srgbClr val="C00000"/>
                </a:solidFill>
                <a:latin typeface="Montserrat Medium" panose="00000600000000000000" pitchFamily="2" charset="0"/>
              </a:rPr>
            </a:br>
            <a:endParaRPr lang="en-US" sz="1800" b="1" dirty="0">
              <a:solidFill>
                <a:srgbClr val="C00000"/>
              </a:solidFill>
              <a:latin typeface="Montserrat Medium" panose="020F0502020204030204" pitchFamily="34" charset="0"/>
            </a:endParaRPr>
          </a:p>
        </p:txBody>
      </p:sp>
      <p:sp>
        <p:nvSpPr>
          <p:cNvPr id="11" name="Content Placeholder 2">
            <a:extLst>
              <a:ext uri="{FF2B5EF4-FFF2-40B4-BE49-F238E27FC236}">
                <a16:creationId xmlns:a16="http://schemas.microsoft.com/office/drawing/2014/main" id="{20DFE30B-8EEC-A07E-BC76-5F41FCB06022}"/>
              </a:ext>
            </a:extLst>
          </p:cNvPr>
          <p:cNvSpPr txBox="1">
            <a:spLocks/>
          </p:cNvSpPr>
          <p:nvPr/>
        </p:nvSpPr>
        <p:spPr>
          <a:xfrm>
            <a:off x="755841" y="1008337"/>
            <a:ext cx="10652893" cy="909363"/>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Arial"/>
                <a:ea typeface="Arial"/>
                <a:cs typeface="Arial"/>
                <a:sym typeface="Arial"/>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Arial"/>
                <a:ea typeface="Arial"/>
                <a:cs typeface="Arial"/>
                <a:sym typeface="Arial"/>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indent="-457200">
              <a:spcBef>
                <a:spcPts val="600"/>
              </a:spcBef>
              <a:spcAft>
                <a:spcPts val="1200"/>
              </a:spcAft>
              <a:buClrTx/>
              <a:buSzPct val="100000"/>
              <a:buFont typeface="Wingdings" panose="05000000000000000000" pitchFamily="2" charset="2"/>
              <a:buChar char="v"/>
            </a:pPr>
            <a:r>
              <a:rPr lang="en-GB" sz="2400" dirty="0">
                <a:solidFill>
                  <a:schemeClr val="accent2"/>
                </a:solidFill>
              </a:rPr>
              <a:t>Introduce the overall objective / mission (e.g. an immediate response to traumatic injuries)</a:t>
            </a:r>
          </a:p>
        </p:txBody>
      </p:sp>
      <p:sp>
        <p:nvSpPr>
          <p:cNvPr id="3" name="TextBox 2">
            <a:extLst>
              <a:ext uri="{FF2B5EF4-FFF2-40B4-BE49-F238E27FC236}">
                <a16:creationId xmlns:a16="http://schemas.microsoft.com/office/drawing/2014/main" id="{0D372C1D-E186-D305-3F0D-79A4254233C9}"/>
              </a:ext>
            </a:extLst>
          </p:cNvPr>
          <p:cNvSpPr txBox="1"/>
          <p:nvPr/>
        </p:nvSpPr>
        <p:spPr>
          <a:xfrm>
            <a:off x="1968500" y="2064264"/>
            <a:ext cx="8255000" cy="2105399"/>
          </a:xfrm>
          <a:prstGeom prst="roundRect">
            <a:avLst/>
          </a:prstGeom>
          <a:solidFill>
            <a:schemeClr val="tx1">
              <a:lumMod val="20000"/>
              <a:lumOff val="80000"/>
            </a:schemeClr>
          </a:solidFill>
          <a:ln w="57150">
            <a:solidFill>
              <a:schemeClr val="tx1"/>
            </a:solidFill>
          </a:ln>
        </p:spPr>
        <p:txBody>
          <a:bodyPr wrap="square">
            <a:spAutoFit/>
          </a:bodyPr>
          <a:lstStyle/>
          <a:p>
            <a:pPr>
              <a:lnSpc>
                <a:spcPct val="107000"/>
              </a:lnSpc>
              <a:spcAft>
                <a:spcPts val="1200"/>
              </a:spcAft>
            </a:pPr>
            <a:r>
              <a:rPr lang="en-GB" sz="2800" i="1" kern="100" dirty="0">
                <a:effectLst/>
                <a:latin typeface="Arial" panose="020B0604020202020204" pitchFamily="34" charset="0"/>
                <a:ea typeface="Calibri" panose="020F0502020204030204" pitchFamily="34" charset="0"/>
                <a:cs typeface="Arial" panose="020B0604020202020204" pitchFamily="34" charset="0"/>
              </a:rPr>
              <a:t>The BTM curriculum aims to instil reflexes in first responders which will maximise the chance of saving lives due to a trauma arising from an attack before arrival of specialist medical teams. </a:t>
            </a:r>
          </a:p>
        </p:txBody>
      </p:sp>
      <p:sp>
        <p:nvSpPr>
          <p:cNvPr id="5" name="TextBox 4">
            <a:extLst>
              <a:ext uri="{FF2B5EF4-FFF2-40B4-BE49-F238E27FC236}">
                <a16:creationId xmlns:a16="http://schemas.microsoft.com/office/drawing/2014/main" id="{72006AA8-762B-6BDC-3BEF-809FF42C53C7}"/>
              </a:ext>
            </a:extLst>
          </p:cNvPr>
          <p:cNvSpPr txBox="1"/>
          <p:nvPr/>
        </p:nvSpPr>
        <p:spPr>
          <a:xfrm>
            <a:off x="673100" y="1001812"/>
            <a:ext cx="6121400" cy="461665"/>
          </a:xfrm>
          <a:prstGeom prst="rect">
            <a:avLst/>
          </a:prstGeom>
          <a:noFill/>
        </p:spPr>
        <p:txBody>
          <a:bodyPr wrap="square">
            <a:spAutoFit/>
          </a:bodyPr>
          <a:lstStyle/>
          <a:p>
            <a:pPr indent="-457200">
              <a:spcBef>
                <a:spcPts val="600"/>
              </a:spcBef>
              <a:spcAft>
                <a:spcPts val="1200"/>
              </a:spcAft>
              <a:buClrTx/>
              <a:buSzPct val="100000"/>
              <a:buFont typeface="Wingdings" panose="05000000000000000000" pitchFamily="2" charset="2"/>
              <a:buChar char="v"/>
            </a:pPr>
            <a:r>
              <a:rPr lang="en-GB" sz="2400" dirty="0">
                <a:solidFill>
                  <a:schemeClr val="accent2"/>
                </a:solidFill>
              </a:rPr>
              <a:t>Introduce the list of skills</a:t>
            </a:r>
          </a:p>
        </p:txBody>
      </p:sp>
      <p:pic>
        <p:nvPicPr>
          <p:cNvPr id="6" name="Picture 5">
            <a:extLst>
              <a:ext uri="{FF2B5EF4-FFF2-40B4-BE49-F238E27FC236}">
                <a16:creationId xmlns:a16="http://schemas.microsoft.com/office/drawing/2014/main" id="{259C543F-C0A2-95E4-9478-AE4D7FC8E546}"/>
              </a:ext>
            </a:extLst>
          </p:cNvPr>
          <p:cNvPicPr>
            <a:picLocks noChangeAspect="1"/>
          </p:cNvPicPr>
          <p:nvPr/>
        </p:nvPicPr>
        <p:blipFill>
          <a:blip r:embed="rId3"/>
          <a:stretch/>
        </p:blipFill>
        <p:spPr>
          <a:xfrm>
            <a:off x="1139340" y="1655104"/>
            <a:ext cx="9706460" cy="4443429"/>
          </a:xfrm>
          <a:prstGeom prst="rect">
            <a:avLst/>
          </a:prstGeom>
          <a:ln w="57150">
            <a:solidFill>
              <a:schemeClr val="tx1"/>
            </a:solidFill>
          </a:ln>
        </p:spPr>
      </p:pic>
    </p:spTree>
    <p:extLst>
      <p:ext uri="{BB962C8B-B14F-4D97-AF65-F5344CB8AC3E}">
        <p14:creationId xmlns:p14="http://schemas.microsoft.com/office/powerpoint/2010/main" val="3912366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1">
                                            <p:txEl>
                                              <p:pRg st="0" end="0"/>
                                            </p:txEl>
                                          </p:spTgt>
                                        </p:tgtEl>
                                      </p:cBhvr>
                                    </p:animEffect>
                                    <p:set>
                                      <p:cBhvr>
                                        <p:cTn id="17" dur="1" fill="hold">
                                          <p:stCondLst>
                                            <p:cond delay="499"/>
                                          </p:stCondLst>
                                        </p:cTn>
                                        <p:tgtEl>
                                          <p:spTgt spid="11">
                                            <p:txEl>
                                              <p:pRg st="0" end="0"/>
                                            </p:txEl>
                                          </p:spTgt>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3"/>
                                        </p:tgtEl>
                                      </p:cBhvr>
                                    </p:animEffect>
                                    <p:set>
                                      <p:cBhvr>
                                        <p:cTn id="20" dur="1" fill="hold">
                                          <p:stCondLst>
                                            <p:cond delay="499"/>
                                          </p:stCondLst>
                                        </p:cTn>
                                        <p:tgtEl>
                                          <p:spTgt spid="3"/>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nodeType="clickEffect">
                                  <p:stCondLst>
                                    <p:cond delay="0"/>
                                  </p:stCondLst>
                                  <p:childTnLst>
                                    <p:animEffect transition="out" filter="fade">
                                      <p:cBhvr>
                                        <p:cTn id="34" dur="500"/>
                                        <p:tgtEl>
                                          <p:spTgt spid="6"/>
                                        </p:tgtEl>
                                      </p:cBhvr>
                                    </p:animEffect>
                                    <p:set>
                                      <p:cBhvr>
                                        <p:cTn id="35" dur="1" fill="hold">
                                          <p:stCondLst>
                                            <p:cond delay="499"/>
                                          </p:stCondLst>
                                        </p:cTn>
                                        <p:tgtEl>
                                          <p:spTgt spid="6"/>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5"/>
                                        </p:tgtEl>
                                      </p:cBhvr>
                                    </p:animEffect>
                                    <p:set>
                                      <p:cBhvr>
                                        <p:cTn id="38"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P spid="11" grpId="1" build="allAtOnce"/>
      <p:bldP spid="3" grpId="0" animBg="1"/>
      <p:bldP spid="3" grpId="1" animBg="1"/>
      <p:bldP spid="5" grpId="0"/>
      <p:bldP spid="5"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B87A46B-18F6-7FA2-40EA-FEB9B334043C}"/>
              </a:ext>
            </a:extLst>
          </p:cNvPr>
          <p:cNvSpPr txBox="1">
            <a:spLocks/>
          </p:cNvSpPr>
          <p:nvPr/>
        </p:nvSpPr>
        <p:spPr>
          <a:xfrm>
            <a:off x="587050" y="178749"/>
            <a:ext cx="1136080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600" b="1" dirty="0">
                <a:solidFill>
                  <a:srgbClr val="C00000"/>
                </a:solidFill>
                <a:latin typeface="Montserrat Medium" panose="020F0502020204030204" pitchFamily="34" charset="0"/>
              </a:rPr>
              <a:t>LEARNING MODEL – example (trauma training)</a:t>
            </a:r>
            <a:br>
              <a:rPr lang="fr-FR" sz="1800" b="1" dirty="0">
                <a:solidFill>
                  <a:srgbClr val="C00000"/>
                </a:solidFill>
                <a:latin typeface="Montserrat Medium" panose="00000600000000000000" pitchFamily="2" charset="0"/>
              </a:rPr>
            </a:br>
            <a:endParaRPr lang="en-US" sz="1800" b="1" dirty="0">
              <a:solidFill>
                <a:srgbClr val="C00000"/>
              </a:solidFill>
              <a:latin typeface="Montserrat Medium" panose="020F0502020204030204" pitchFamily="34" charset="0"/>
            </a:endParaRPr>
          </a:p>
        </p:txBody>
      </p:sp>
      <p:pic>
        <p:nvPicPr>
          <p:cNvPr id="2" name="Picture 1">
            <a:extLst>
              <a:ext uri="{FF2B5EF4-FFF2-40B4-BE49-F238E27FC236}">
                <a16:creationId xmlns:a16="http://schemas.microsoft.com/office/drawing/2014/main" id="{893CFCDB-6DC6-C340-6F96-E5BFD4ED7B11}"/>
              </a:ext>
            </a:extLst>
          </p:cNvPr>
          <p:cNvPicPr>
            <a:picLocks noChangeAspect="1"/>
          </p:cNvPicPr>
          <p:nvPr/>
        </p:nvPicPr>
        <p:blipFill rotWithShape="1">
          <a:blip r:embed="rId3"/>
          <a:srcRect l="22573" t="48298" r="61971" b="10375"/>
          <a:stretch/>
        </p:blipFill>
        <p:spPr>
          <a:xfrm>
            <a:off x="774700" y="1104900"/>
            <a:ext cx="1765300" cy="2159000"/>
          </a:xfrm>
          <a:prstGeom prst="rect">
            <a:avLst/>
          </a:prstGeom>
          <a:ln w="57150">
            <a:solidFill>
              <a:schemeClr val="tx1"/>
            </a:solidFill>
          </a:ln>
        </p:spPr>
      </p:pic>
      <p:sp>
        <p:nvSpPr>
          <p:cNvPr id="4" name="Arrow: Right 3">
            <a:extLst>
              <a:ext uri="{FF2B5EF4-FFF2-40B4-BE49-F238E27FC236}">
                <a16:creationId xmlns:a16="http://schemas.microsoft.com/office/drawing/2014/main" id="{DF442DD3-1052-DF18-B717-08CF457B7E09}"/>
              </a:ext>
            </a:extLst>
          </p:cNvPr>
          <p:cNvSpPr/>
          <p:nvPr/>
        </p:nvSpPr>
        <p:spPr>
          <a:xfrm>
            <a:off x="2806700" y="1981200"/>
            <a:ext cx="1219200" cy="40640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Rectangle 7">
            <a:extLst>
              <a:ext uri="{FF2B5EF4-FFF2-40B4-BE49-F238E27FC236}">
                <a16:creationId xmlns:a16="http://schemas.microsoft.com/office/drawing/2014/main" id="{5FE71BDC-ED0E-B384-862F-B5A1F64B8E58}"/>
              </a:ext>
            </a:extLst>
          </p:cNvPr>
          <p:cNvSpPr/>
          <p:nvPr/>
        </p:nvSpPr>
        <p:spPr>
          <a:xfrm>
            <a:off x="4203700" y="1079500"/>
            <a:ext cx="2908300" cy="2235200"/>
          </a:xfrm>
          <a:prstGeom prst="rect">
            <a:avLst/>
          </a:prstGeom>
          <a:solidFill>
            <a:schemeClr val="bg1"/>
          </a:solid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400" b="1" dirty="0">
                <a:solidFill>
                  <a:schemeClr val="tx2">
                    <a:lumMod val="10000"/>
                  </a:schemeClr>
                </a:solidFill>
              </a:rPr>
              <a:t>DEFINE LEARNING OBJECTIVE</a:t>
            </a:r>
          </a:p>
        </p:txBody>
      </p:sp>
      <p:sp>
        <p:nvSpPr>
          <p:cNvPr id="9" name="Arrow: Right 8">
            <a:extLst>
              <a:ext uri="{FF2B5EF4-FFF2-40B4-BE49-F238E27FC236}">
                <a16:creationId xmlns:a16="http://schemas.microsoft.com/office/drawing/2014/main" id="{1B4BDCA3-92E8-5897-BC06-4F9DB71F7FC5}"/>
              </a:ext>
            </a:extLst>
          </p:cNvPr>
          <p:cNvSpPr/>
          <p:nvPr/>
        </p:nvSpPr>
        <p:spPr>
          <a:xfrm>
            <a:off x="7378700" y="1955800"/>
            <a:ext cx="1219200" cy="40640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Rectangle 9">
            <a:extLst>
              <a:ext uri="{FF2B5EF4-FFF2-40B4-BE49-F238E27FC236}">
                <a16:creationId xmlns:a16="http://schemas.microsoft.com/office/drawing/2014/main" id="{5473355A-1FF6-2782-168F-83B74616722A}"/>
              </a:ext>
            </a:extLst>
          </p:cNvPr>
          <p:cNvSpPr/>
          <p:nvPr/>
        </p:nvSpPr>
        <p:spPr>
          <a:xfrm>
            <a:off x="8864600" y="1079500"/>
            <a:ext cx="3009900" cy="2235200"/>
          </a:xfrm>
          <a:prstGeom prst="rect">
            <a:avLst/>
          </a:prstGeom>
          <a:solidFill>
            <a:schemeClr val="bg1"/>
          </a:solid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400" b="1" dirty="0">
                <a:solidFill>
                  <a:schemeClr val="tx2">
                    <a:lumMod val="10000"/>
                  </a:schemeClr>
                </a:solidFill>
              </a:rPr>
              <a:t>CREATE SKILL CHECKLIST </a:t>
            </a:r>
          </a:p>
          <a:p>
            <a:pPr algn="ctr"/>
            <a:r>
              <a:rPr lang="fr-FR" sz="2400" b="1" dirty="0">
                <a:solidFill>
                  <a:schemeClr val="tx2">
                    <a:lumMod val="10000"/>
                  </a:schemeClr>
                </a:solidFill>
              </a:rPr>
              <a:t>(</a:t>
            </a:r>
            <a:r>
              <a:rPr lang="fr-FR" sz="2400" b="1" i="1" dirty="0">
                <a:solidFill>
                  <a:schemeClr val="tx2">
                    <a:lumMod val="10000"/>
                  </a:schemeClr>
                </a:solidFill>
              </a:rPr>
              <a:t>how to </a:t>
            </a:r>
            <a:r>
              <a:rPr lang="fr-FR" sz="2400" b="1" i="1" dirty="0" err="1">
                <a:solidFill>
                  <a:schemeClr val="tx2">
                    <a:lumMod val="10000"/>
                  </a:schemeClr>
                </a:solidFill>
              </a:rPr>
              <a:t>apply</a:t>
            </a:r>
            <a:r>
              <a:rPr lang="fr-FR" sz="2400" b="1" i="1" dirty="0">
                <a:solidFill>
                  <a:schemeClr val="tx2">
                    <a:lumMod val="10000"/>
                  </a:schemeClr>
                </a:solidFill>
              </a:rPr>
              <a:t> tourniquet</a:t>
            </a:r>
            <a:r>
              <a:rPr lang="fr-FR" sz="2400" b="1" dirty="0">
                <a:solidFill>
                  <a:schemeClr val="tx2">
                    <a:lumMod val="10000"/>
                  </a:schemeClr>
                </a:solidFill>
              </a:rPr>
              <a:t>)</a:t>
            </a:r>
          </a:p>
        </p:txBody>
      </p:sp>
      <p:sp>
        <p:nvSpPr>
          <p:cNvPr id="12" name="Arrow: Right 11">
            <a:extLst>
              <a:ext uri="{FF2B5EF4-FFF2-40B4-BE49-F238E27FC236}">
                <a16:creationId xmlns:a16="http://schemas.microsoft.com/office/drawing/2014/main" id="{EAC78833-E46A-7A6F-B80E-4C51F700DC2F}"/>
              </a:ext>
            </a:extLst>
          </p:cNvPr>
          <p:cNvSpPr/>
          <p:nvPr/>
        </p:nvSpPr>
        <p:spPr>
          <a:xfrm>
            <a:off x="0" y="4724200"/>
            <a:ext cx="609600" cy="43200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Rectangle 12">
            <a:extLst>
              <a:ext uri="{FF2B5EF4-FFF2-40B4-BE49-F238E27FC236}">
                <a16:creationId xmlns:a16="http://schemas.microsoft.com/office/drawing/2014/main" id="{150B42A4-205F-9B04-0B2C-728BA86D49E0}"/>
              </a:ext>
            </a:extLst>
          </p:cNvPr>
          <p:cNvSpPr/>
          <p:nvPr/>
        </p:nvSpPr>
        <p:spPr>
          <a:xfrm>
            <a:off x="762000" y="4229100"/>
            <a:ext cx="1803400" cy="1620000"/>
          </a:xfrm>
          <a:prstGeom prst="rect">
            <a:avLst/>
          </a:prstGeom>
          <a:solidFill>
            <a:schemeClr val="bg1"/>
          </a:solid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400" b="1" dirty="0">
                <a:solidFill>
                  <a:schemeClr val="tx2">
                    <a:lumMod val="10000"/>
                  </a:schemeClr>
                </a:solidFill>
              </a:rPr>
              <a:t>TEACH LIMITED THEORY</a:t>
            </a:r>
          </a:p>
        </p:txBody>
      </p:sp>
      <p:sp>
        <p:nvSpPr>
          <p:cNvPr id="14" name="Arrow: Right 13">
            <a:extLst>
              <a:ext uri="{FF2B5EF4-FFF2-40B4-BE49-F238E27FC236}">
                <a16:creationId xmlns:a16="http://schemas.microsoft.com/office/drawing/2014/main" id="{F57A99C5-33E5-58AF-7B38-6BD4B9CD4A49}"/>
              </a:ext>
            </a:extLst>
          </p:cNvPr>
          <p:cNvSpPr/>
          <p:nvPr/>
        </p:nvSpPr>
        <p:spPr>
          <a:xfrm>
            <a:off x="2730500" y="4724400"/>
            <a:ext cx="828000" cy="43180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C10C025C-B8EE-2C91-AAEF-54DAC0066C83}"/>
              </a:ext>
            </a:extLst>
          </p:cNvPr>
          <p:cNvSpPr/>
          <p:nvPr/>
        </p:nvSpPr>
        <p:spPr>
          <a:xfrm>
            <a:off x="3657600" y="4229100"/>
            <a:ext cx="1765300" cy="1620000"/>
          </a:xfrm>
          <a:prstGeom prst="rect">
            <a:avLst/>
          </a:prstGeom>
          <a:solidFill>
            <a:schemeClr val="bg1"/>
          </a:solid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600" b="1" dirty="0">
                <a:solidFill>
                  <a:schemeClr val="tx2">
                    <a:lumMod val="10000"/>
                  </a:schemeClr>
                </a:solidFill>
              </a:rPr>
              <a:t>DEMONSTRATE SKILL</a:t>
            </a:r>
          </a:p>
        </p:txBody>
      </p:sp>
      <p:sp>
        <p:nvSpPr>
          <p:cNvPr id="16" name="Arrow: Right 15">
            <a:extLst>
              <a:ext uri="{FF2B5EF4-FFF2-40B4-BE49-F238E27FC236}">
                <a16:creationId xmlns:a16="http://schemas.microsoft.com/office/drawing/2014/main" id="{C2BF5354-18E3-5837-8C88-906BD3AF0EA7}"/>
              </a:ext>
            </a:extLst>
          </p:cNvPr>
          <p:cNvSpPr/>
          <p:nvPr/>
        </p:nvSpPr>
        <p:spPr>
          <a:xfrm>
            <a:off x="5575300" y="4724400"/>
            <a:ext cx="900000" cy="43180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Rectangle 16">
            <a:extLst>
              <a:ext uri="{FF2B5EF4-FFF2-40B4-BE49-F238E27FC236}">
                <a16:creationId xmlns:a16="http://schemas.microsoft.com/office/drawing/2014/main" id="{D96DCC43-B90A-11CF-16AD-EC934827A627}"/>
              </a:ext>
            </a:extLst>
          </p:cNvPr>
          <p:cNvSpPr/>
          <p:nvPr/>
        </p:nvSpPr>
        <p:spPr>
          <a:xfrm>
            <a:off x="6743700" y="4229100"/>
            <a:ext cx="1803400" cy="1620000"/>
          </a:xfrm>
          <a:prstGeom prst="rect">
            <a:avLst/>
          </a:prstGeom>
          <a:solidFill>
            <a:schemeClr val="bg1"/>
          </a:solid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b="1" dirty="0">
                <a:solidFill>
                  <a:schemeClr val="tx2">
                    <a:lumMod val="10000"/>
                  </a:schemeClr>
                </a:solidFill>
              </a:rPr>
              <a:t>LEARNER PRACTICE</a:t>
            </a:r>
          </a:p>
        </p:txBody>
      </p:sp>
      <p:sp>
        <p:nvSpPr>
          <p:cNvPr id="18" name="Rectangle 17">
            <a:extLst>
              <a:ext uri="{FF2B5EF4-FFF2-40B4-BE49-F238E27FC236}">
                <a16:creationId xmlns:a16="http://schemas.microsoft.com/office/drawing/2014/main" id="{3E606EF2-2AAC-920B-6762-7E86F05A55DE}"/>
              </a:ext>
            </a:extLst>
          </p:cNvPr>
          <p:cNvSpPr/>
          <p:nvPr/>
        </p:nvSpPr>
        <p:spPr>
          <a:xfrm>
            <a:off x="9842500" y="4229100"/>
            <a:ext cx="1765300" cy="1620000"/>
          </a:xfrm>
          <a:prstGeom prst="rect">
            <a:avLst/>
          </a:prstGeom>
          <a:solidFill>
            <a:schemeClr val="bg1"/>
          </a:solid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600" b="1" dirty="0">
                <a:solidFill>
                  <a:schemeClr val="tx2">
                    <a:lumMod val="10000"/>
                  </a:schemeClr>
                </a:solidFill>
              </a:rPr>
              <a:t>ASSESSMENT / SIMULATION</a:t>
            </a:r>
          </a:p>
        </p:txBody>
      </p:sp>
      <p:sp>
        <p:nvSpPr>
          <p:cNvPr id="19" name="Arrow: Right 18">
            <a:extLst>
              <a:ext uri="{FF2B5EF4-FFF2-40B4-BE49-F238E27FC236}">
                <a16:creationId xmlns:a16="http://schemas.microsoft.com/office/drawing/2014/main" id="{9D0B3DEF-FF98-E3D3-B1AF-E255A5894C17}"/>
              </a:ext>
            </a:extLst>
          </p:cNvPr>
          <p:cNvSpPr/>
          <p:nvPr/>
        </p:nvSpPr>
        <p:spPr>
          <a:xfrm>
            <a:off x="8699500" y="4724400"/>
            <a:ext cx="900000" cy="43200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078286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animBg="1"/>
      <p:bldP spid="10" grpId="0" animBg="1"/>
      <p:bldP spid="12" grpId="0" animBg="1"/>
      <p:bldP spid="13" grpId="0" animBg="1"/>
      <p:bldP spid="14" grpId="0" animBg="1"/>
      <p:bldP spid="15" grpId="0" animBg="1"/>
      <p:bldP spid="16" grpId="0" animBg="1"/>
      <p:bldP spid="17" grpId="0" animBg="1"/>
      <p:bldP spid="18" grpId="0" animBg="1"/>
      <p:bldP spid="1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B87A46B-18F6-7FA2-40EA-FEB9B334043C}"/>
              </a:ext>
            </a:extLst>
          </p:cNvPr>
          <p:cNvSpPr txBox="1">
            <a:spLocks/>
          </p:cNvSpPr>
          <p:nvPr/>
        </p:nvSpPr>
        <p:spPr>
          <a:xfrm>
            <a:off x="587050" y="178749"/>
            <a:ext cx="1136080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600" b="1" dirty="0">
                <a:solidFill>
                  <a:srgbClr val="C00000"/>
                </a:solidFill>
                <a:latin typeface="Montserrat Medium" panose="020F0502020204030204" pitchFamily="34" charset="0"/>
              </a:rPr>
              <a:t>LEARNING CYCLE (KOLB)</a:t>
            </a:r>
            <a:br>
              <a:rPr lang="en-GB" sz="1800" b="1" dirty="0">
                <a:solidFill>
                  <a:srgbClr val="C00000"/>
                </a:solidFill>
                <a:latin typeface="Montserrat Medium" panose="00000600000000000000" pitchFamily="2" charset="0"/>
              </a:rPr>
            </a:br>
            <a:endParaRPr lang="en-GB" sz="1800" b="1" dirty="0">
              <a:solidFill>
                <a:srgbClr val="C00000"/>
              </a:solidFill>
              <a:latin typeface="Montserrat Medium" panose="020F0502020204030204" pitchFamily="34" charset="0"/>
            </a:endParaRPr>
          </a:p>
        </p:txBody>
      </p:sp>
      <p:sp>
        <p:nvSpPr>
          <p:cNvPr id="2" name="Rectangle: Rounded Corners 1">
            <a:extLst>
              <a:ext uri="{FF2B5EF4-FFF2-40B4-BE49-F238E27FC236}">
                <a16:creationId xmlns:a16="http://schemas.microsoft.com/office/drawing/2014/main" id="{591AE15D-C193-BD1B-6269-048F66244850}"/>
              </a:ext>
            </a:extLst>
          </p:cNvPr>
          <p:cNvSpPr/>
          <p:nvPr/>
        </p:nvSpPr>
        <p:spPr>
          <a:xfrm>
            <a:off x="2606040" y="1234440"/>
            <a:ext cx="2232000" cy="85725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800" b="1" dirty="0"/>
              <a:t>Concrete experience</a:t>
            </a:r>
          </a:p>
        </p:txBody>
      </p:sp>
      <p:sp>
        <p:nvSpPr>
          <p:cNvPr id="3" name="Rectangle: Rounded Corners 2">
            <a:extLst>
              <a:ext uri="{FF2B5EF4-FFF2-40B4-BE49-F238E27FC236}">
                <a16:creationId xmlns:a16="http://schemas.microsoft.com/office/drawing/2014/main" id="{88650000-7797-96D0-5235-58DC14D98C80}"/>
              </a:ext>
            </a:extLst>
          </p:cNvPr>
          <p:cNvSpPr/>
          <p:nvPr/>
        </p:nvSpPr>
        <p:spPr>
          <a:xfrm>
            <a:off x="2529840" y="4370070"/>
            <a:ext cx="2232000" cy="85725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800" b="1" dirty="0"/>
              <a:t>Abstract conceptualisation</a:t>
            </a:r>
          </a:p>
        </p:txBody>
      </p:sp>
      <p:sp>
        <p:nvSpPr>
          <p:cNvPr id="4" name="Rectangle: Rounded Corners 3">
            <a:extLst>
              <a:ext uri="{FF2B5EF4-FFF2-40B4-BE49-F238E27FC236}">
                <a16:creationId xmlns:a16="http://schemas.microsoft.com/office/drawing/2014/main" id="{EB2BBE98-BABD-14CE-D064-4BCD36370B99}"/>
              </a:ext>
            </a:extLst>
          </p:cNvPr>
          <p:cNvSpPr/>
          <p:nvPr/>
        </p:nvSpPr>
        <p:spPr>
          <a:xfrm>
            <a:off x="232410" y="2781300"/>
            <a:ext cx="2232000" cy="857250"/>
          </a:xfrm>
          <a:prstGeom prst="round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800" b="1" dirty="0">
                <a:solidFill>
                  <a:schemeClr val="accent2"/>
                </a:solidFill>
              </a:rPr>
              <a:t>Active experimentation</a:t>
            </a:r>
          </a:p>
        </p:txBody>
      </p:sp>
      <p:sp>
        <p:nvSpPr>
          <p:cNvPr id="5" name="Rectangle: Rounded Corners 4">
            <a:extLst>
              <a:ext uri="{FF2B5EF4-FFF2-40B4-BE49-F238E27FC236}">
                <a16:creationId xmlns:a16="http://schemas.microsoft.com/office/drawing/2014/main" id="{85BB6C63-CCA3-45F2-439C-488D7C94F834}"/>
              </a:ext>
            </a:extLst>
          </p:cNvPr>
          <p:cNvSpPr/>
          <p:nvPr/>
        </p:nvSpPr>
        <p:spPr>
          <a:xfrm>
            <a:off x="5033010" y="2769870"/>
            <a:ext cx="2232000" cy="857250"/>
          </a:xfrm>
          <a:prstGeom prst="round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800" b="1" dirty="0">
                <a:solidFill>
                  <a:schemeClr val="accent2"/>
                </a:solidFill>
              </a:rPr>
              <a:t>Reflective observation</a:t>
            </a:r>
          </a:p>
        </p:txBody>
      </p:sp>
      <p:sp>
        <p:nvSpPr>
          <p:cNvPr id="10" name="Arc 9">
            <a:extLst>
              <a:ext uri="{FF2B5EF4-FFF2-40B4-BE49-F238E27FC236}">
                <a16:creationId xmlns:a16="http://schemas.microsoft.com/office/drawing/2014/main" id="{B0E06C68-0BC8-FA87-473D-67E3D636A254}"/>
              </a:ext>
            </a:extLst>
          </p:cNvPr>
          <p:cNvSpPr/>
          <p:nvPr/>
        </p:nvSpPr>
        <p:spPr>
          <a:xfrm>
            <a:off x="4034790" y="1645920"/>
            <a:ext cx="1954530" cy="2000250"/>
          </a:xfrm>
          <a:prstGeom prst="arc">
            <a:avLst/>
          </a:prstGeom>
          <a:ln w="85725">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2" name="Arc 11">
            <a:extLst>
              <a:ext uri="{FF2B5EF4-FFF2-40B4-BE49-F238E27FC236}">
                <a16:creationId xmlns:a16="http://schemas.microsoft.com/office/drawing/2014/main" id="{89FCEDE5-A629-73EE-9E1B-DA4BFA239D7B}"/>
              </a:ext>
            </a:extLst>
          </p:cNvPr>
          <p:cNvSpPr/>
          <p:nvPr/>
        </p:nvSpPr>
        <p:spPr>
          <a:xfrm rot="5400000">
            <a:off x="4004310" y="2735580"/>
            <a:ext cx="1954530" cy="2000250"/>
          </a:xfrm>
          <a:prstGeom prst="arc">
            <a:avLst/>
          </a:prstGeom>
          <a:ln w="85725">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3" name="Arc 12">
            <a:extLst>
              <a:ext uri="{FF2B5EF4-FFF2-40B4-BE49-F238E27FC236}">
                <a16:creationId xmlns:a16="http://schemas.microsoft.com/office/drawing/2014/main" id="{9E92E522-657A-980E-3300-619285CF0F59}"/>
              </a:ext>
            </a:extLst>
          </p:cNvPr>
          <p:cNvSpPr/>
          <p:nvPr/>
        </p:nvSpPr>
        <p:spPr>
          <a:xfrm rot="5400000" flipH="1" flipV="1">
            <a:off x="1299210" y="1664970"/>
            <a:ext cx="1954530" cy="2000250"/>
          </a:xfrm>
          <a:prstGeom prst="arc">
            <a:avLst/>
          </a:prstGeom>
          <a:ln w="85725">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4" name="Arc 13">
            <a:extLst>
              <a:ext uri="{FF2B5EF4-FFF2-40B4-BE49-F238E27FC236}">
                <a16:creationId xmlns:a16="http://schemas.microsoft.com/office/drawing/2014/main" id="{900A3AA6-EE69-3933-A960-296275CDDFA4}"/>
              </a:ext>
            </a:extLst>
          </p:cNvPr>
          <p:cNvSpPr/>
          <p:nvPr/>
        </p:nvSpPr>
        <p:spPr>
          <a:xfrm flipH="1" flipV="1">
            <a:off x="1272540" y="2735580"/>
            <a:ext cx="1954530" cy="2000250"/>
          </a:xfrm>
          <a:prstGeom prst="arc">
            <a:avLst/>
          </a:prstGeom>
          <a:ln w="85725">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6" name="TextBox 15">
            <a:extLst>
              <a:ext uri="{FF2B5EF4-FFF2-40B4-BE49-F238E27FC236}">
                <a16:creationId xmlns:a16="http://schemas.microsoft.com/office/drawing/2014/main" id="{C32FA845-4C40-2CCF-2E69-980C2DB43794}"/>
              </a:ext>
            </a:extLst>
          </p:cNvPr>
          <p:cNvSpPr txBox="1"/>
          <p:nvPr/>
        </p:nvSpPr>
        <p:spPr>
          <a:xfrm>
            <a:off x="7540943" y="1429167"/>
            <a:ext cx="4425974" cy="3539430"/>
          </a:xfrm>
          <a:prstGeom prst="rect">
            <a:avLst/>
          </a:prstGeom>
          <a:noFill/>
        </p:spPr>
        <p:txBody>
          <a:bodyPr wrap="square">
            <a:spAutoFit/>
          </a:bodyPr>
          <a:lstStyle/>
          <a:p>
            <a:pPr marL="285750" indent="-285750">
              <a:buFont typeface="Wingdings" panose="05000000000000000000" pitchFamily="2" charset="2"/>
              <a:buChar char="v"/>
            </a:pPr>
            <a:r>
              <a:rPr lang="en-GB" sz="1800" b="1" dirty="0"/>
              <a:t>CONCRETE EXPERIENCE</a:t>
            </a:r>
          </a:p>
          <a:p>
            <a:pPr marL="628650" indent="-285750">
              <a:spcBef>
                <a:spcPts val="600"/>
              </a:spcBef>
              <a:spcAft>
                <a:spcPts val="2400"/>
              </a:spcAft>
              <a:buFont typeface="Wingdings" panose="05000000000000000000" pitchFamily="2" charset="2"/>
              <a:buChar char="v"/>
            </a:pPr>
            <a:r>
              <a:rPr lang="en-GB" sz="1800" dirty="0"/>
              <a:t>Have the actual experience</a:t>
            </a:r>
          </a:p>
          <a:p>
            <a:pPr marL="285750" indent="-285750">
              <a:buFont typeface="Wingdings" panose="05000000000000000000" pitchFamily="2" charset="2"/>
              <a:buChar char="v"/>
            </a:pPr>
            <a:r>
              <a:rPr lang="en-GB" sz="1800" b="1" dirty="0"/>
              <a:t>REFLECTIVE OBSERVATION</a:t>
            </a:r>
          </a:p>
          <a:p>
            <a:pPr marL="628650" indent="-285750">
              <a:spcBef>
                <a:spcPts val="600"/>
              </a:spcBef>
              <a:spcAft>
                <a:spcPts val="2400"/>
              </a:spcAft>
              <a:buFont typeface="Wingdings" panose="05000000000000000000" pitchFamily="2" charset="2"/>
              <a:buChar char="v"/>
            </a:pPr>
            <a:r>
              <a:rPr lang="en-GB" sz="1800" dirty="0"/>
              <a:t>Watch/reflect on the experience</a:t>
            </a:r>
          </a:p>
          <a:p>
            <a:pPr marL="285750" indent="-285750">
              <a:buFont typeface="Wingdings" panose="05000000000000000000" pitchFamily="2" charset="2"/>
              <a:buChar char="v"/>
            </a:pPr>
            <a:r>
              <a:rPr lang="en-GB" sz="1800" b="1" dirty="0"/>
              <a:t>ABSTRACT CONCEPTUALISATION</a:t>
            </a:r>
          </a:p>
          <a:p>
            <a:pPr marL="628650" indent="-285750">
              <a:spcBef>
                <a:spcPts val="600"/>
              </a:spcBef>
              <a:spcAft>
                <a:spcPts val="2400"/>
              </a:spcAft>
              <a:buFont typeface="Wingdings" panose="05000000000000000000" pitchFamily="2" charset="2"/>
              <a:buChar char="v"/>
            </a:pPr>
            <a:r>
              <a:rPr lang="en-GB" sz="1800" dirty="0"/>
              <a:t>Think about the experience/ideas</a:t>
            </a:r>
          </a:p>
          <a:p>
            <a:pPr marL="285750" indent="-285750">
              <a:buFont typeface="Wingdings" panose="05000000000000000000" pitchFamily="2" charset="2"/>
              <a:buChar char="v"/>
            </a:pPr>
            <a:r>
              <a:rPr lang="en-GB" sz="1800" b="1" dirty="0"/>
              <a:t>ACTIVE EXPERIMENTATION</a:t>
            </a:r>
          </a:p>
          <a:p>
            <a:pPr marL="628650" indent="-285750">
              <a:spcBef>
                <a:spcPts val="600"/>
              </a:spcBef>
              <a:spcAft>
                <a:spcPts val="2400"/>
              </a:spcAft>
              <a:buFont typeface="Wingdings" panose="05000000000000000000" pitchFamily="2" charset="2"/>
              <a:buChar char="v"/>
            </a:pPr>
            <a:r>
              <a:rPr lang="en-GB" sz="1800" dirty="0"/>
              <a:t>Implement what you have learnt</a:t>
            </a:r>
          </a:p>
        </p:txBody>
      </p:sp>
    </p:spTree>
    <p:extLst>
      <p:ext uri="{BB962C8B-B14F-4D97-AF65-F5344CB8AC3E}">
        <p14:creationId xmlns:p14="http://schemas.microsoft.com/office/powerpoint/2010/main" val="220868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6">
                                            <p:txEl>
                                              <p:pRg st="0" end="0"/>
                                            </p:txEl>
                                          </p:spTgt>
                                        </p:tgtEl>
                                        <p:attrNameLst>
                                          <p:attrName>style.visibility</p:attrName>
                                        </p:attrNameLst>
                                      </p:cBhvr>
                                      <p:to>
                                        <p:strVal val="visible"/>
                                      </p:to>
                                    </p:set>
                                    <p:animEffect transition="in" filter="fade">
                                      <p:cBhvr>
                                        <p:cTn id="39" dur="500"/>
                                        <p:tgtEl>
                                          <p:spTgt spid="16">
                                            <p:txEl>
                                              <p:pRg st="0" end="0"/>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6">
                                            <p:txEl>
                                              <p:pRg st="1" end="1"/>
                                            </p:txEl>
                                          </p:spTgt>
                                        </p:tgtEl>
                                        <p:attrNameLst>
                                          <p:attrName>style.visibility</p:attrName>
                                        </p:attrNameLst>
                                      </p:cBhvr>
                                      <p:to>
                                        <p:strVal val="visible"/>
                                      </p:to>
                                    </p:set>
                                    <p:animEffect transition="in" filter="fade">
                                      <p:cBhvr>
                                        <p:cTn id="44" dur="500"/>
                                        <p:tgtEl>
                                          <p:spTgt spid="16">
                                            <p:txEl>
                                              <p:pRg st="1" end="1"/>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6">
                                            <p:txEl>
                                              <p:pRg st="2" end="2"/>
                                            </p:txEl>
                                          </p:spTgt>
                                        </p:tgtEl>
                                        <p:attrNameLst>
                                          <p:attrName>style.visibility</p:attrName>
                                        </p:attrNameLst>
                                      </p:cBhvr>
                                      <p:to>
                                        <p:strVal val="visible"/>
                                      </p:to>
                                    </p:set>
                                    <p:animEffect transition="in" filter="fade">
                                      <p:cBhvr>
                                        <p:cTn id="49" dur="500"/>
                                        <p:tgtEl>
                                          <p:spTgt spid="16">
                                            <p:txEl>
                                              <p:pRg st="2" end="2"/>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16">
                                            <p:txEl>
                                              <p:pRg st="3" end="3"/>
                                            </p:txEl>
                                          </p:spTgt>
                                        </p:tgtEl>
                                        <p:attrNameLst>
                                          <p:attrName>style.visibility</p:attrName>
                                        </p:attrNameLst>
                                      </p:cBhvr>
                                      <p:to>
                                        <p:strVal val="visible"/>
                                      </p:to>
                                    </p:set>
                                    <p:animEffect transition="in" filter="fade">
                                      <p:cBhvr>
                                        <p:cTn id="54" dur="500"/>
                                        <p:tgtEl>
                                          <p:spTgt spid="16">
                                            <p:txEl>
                                              <p:pRg st="3" end="3"/>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16">
                                            <p:txEl>
                                              <p:pRg st="4" end="4"/>
                                            </p:txEl>
                                          </p:spTgt>
                                        </p:tgtEl>
                                        <p:attrNameLst>
                                          <p:attrName>style.visibility</p:attrName>
                                        </p:attrNameLst>
                                      </p:cBhvr>
                                      <p:to>
                                        <p:strVal val="visible"/>
                                      </p:to>
                                    </p:set>
                                    <p:animEffect transition="in" filter="fade">
                                      <p:cBhvr>
                                        <p:cTn id="59" dur="500"/>
                                        <p:tgtEl>
                                          <p:spTgt spid="16">
                                            <p:txEl>
                                              <p:pRg st="4" end="4"/>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16">
                                            <p:txEl>
                                              <p:pRg st="5" end="5"/>
                                            </p:txEl>
                                          </p:spTgt>
                                        </p:tgtEl>
                                        <p:attrNameLst>
                                          <p:attrName>style.visibility</p:attrName>
                                        </p:attrNameLst>
                                      </p:cBhvr>
                                      <p:to>
                                        <p:strVal val="visible"/>
                                      </p:to>
                                    </p:set>
                                    <p:animEffect transition="in" filter="fade">
                                      <p:cBhvr>
                                        <p:cTn id="64" dur="500"/>
                                        <p:tgtEl>
                                          <p:spTgt spid="16">
                                            <p:txEl>
                                              <p:pRg st="5" end="5"/>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16">
                                            <p:txEl>
                                              <p:pRg st="6" end="6"/>
                                            </p:txEl>
                                          </p:spTgt>
                                        </p:tgtEl>
                                        <p:attrNameLst>
                                          <p:attrName>style.visibility</p:attrName>
                                        </p:attrNameLst>
                                      </p:cBhvr>
                                      <p:to>
                                        <p:strVal val="visible"/>
                                      </p:to>
                                    </p:set>
                                    <p:animEffect transition="in" filter="fade">
                                      <p:cBhvr>
                                        <p:cTn id="69" dur="500"/>
                                        <p:tgtEl>
                                          <p:spTgt spid="16">
                                            <p:txEl>
                                              <p:pRg st="6" end="6"/>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16">
                                            <p:txEl>
                                              <p:pRg st="7" end="7"/>
                                            </p:txEl>
                                          </p:spTgt>
                                        </p:tgtEl>
                                        <p:attrNameLst>
                                          <p:attrName>style.visibility</p:attrName>
                                        </p:attrNameLst>
                                      </p:cBhvr>
                                      <p:to>
                                        <p:strVal val="visible"/>
                                      </p:to>
                                    </p:set>
                                    <p:animEffect transition="in" filter="fade">
                                      <p:cBhvr>
                                        <p:cTn id="74" dur="500"/>
                                        <p:tgtEl>
                                          <p:spTgt spid="1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10" grpId="0" animBg="1"/>
      <p:bldP spid="12" grpId="0" animBg="1"/>
      <p:bldP spid="13" grpId="0" animBg="1"/>
      <p:bldP spid="14" grpId="0" animBg="1"/>
      <p:bldP spid="16"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F87D78-39D2-B994-590A-5A3FA09895D2}"/>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3A8E29B1-9238-5FE8-1A68-AC7E303EE5C8}"/>
              </a:ext>
            </a:extLst>
          </p:cNvPr>
          <p:cNvSpPr txBox="1">
            <a:spLocks/>
          </p:cNvSpPr>
          <p:nvPr/>
        </p:nvSpPr>
        <p:spPr>
          <a:xfrm>
            <a:off x="587050" y="178749"/>
            <a:ext cx="1136080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600" b="1" dirty="0">
                <a:solidFill>
                  <a:srgbClr val="C00000"/>
                </a:solidFill>
                <a:latin typeface="Montserrat Medium" panose="020F0502020204030204" pitchFamily="34" charset="0"/>
              </a:rPr>
              <a:t>GENERAL TIPS</a:t>
            </a:r>
            <a:br>
              <a:rPr lang="fr-FR" sz="1800" b="1" dirty="0">
                <a:solidFill>
                  <a:srgbClr val="C00000"/>
                </a:solidFill>
                <a:latin typeface="Montserrat Medium" panose="00000600000000000000" pitchFamily="2" charset="0"/>
              </a:rPr>
            </a:br>
            <a:endParaRPr lang="en-US" sz="1800" b="1" dirty="0">
              <a:solidFill>
                <a:srgbClr val="C00000"/>
              </a:solidFill>
              <a:latin typeface="Montserrat Medium" panose="020F0502020204030204" pitchFamily="34" charset="0"/>
            </a:endParaRPr>
          </a:p>
        </p:txBody>
      </p:sp>
      <p:sp>
        <p:nvSpPr>
          <p:cNvPr id="11" name="Content Placeholder 2">
            <a:extLst>
              <a:ext uri="{FF2B5EF4-FFF2-40B4-BE49-F238E27FC236}">
                <a16:creationId xmlns:a16="http://schemas.microsoft.com/office/drawing/2014/main" id="{26F0A33B-902B-1AE3-4417-A2156CB8893D}"/>
              </a:ext>
            </a:extLst>
          </p:cNvPr>
          <p:cNvSpPr txBox="1">
            <a:spLocks/>
          </p:cNvSpPr>
          <p:nvPr/>
        </p:nvSpPr>
        <p:spPr>
          <a:xfrm>
            <a:off x="755841" y="1008337"/>
            <a:ext cx="11080559" cy="5486628"/>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Arial"/>
                <a:ea typeface="Arial"/>
                <a:cs typeface="Arial"/>
                <a:sym typeface="Arial"/>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Arial"/>
                <a:ea typeface="Arial"/>
                <a:cs typeface="Arial"/>
                <a:sym typeface="Arial"/>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indent="-457200">
              <a:spcBef>
                <a:spcPts val="400"/>
              </a:spcBef>
              <a:spcAft>
                <a:spcPts val="400"/>
              </a:spcAft>
              <a:buClrTx/>
              <a:buSzPct val="100000"/>
              <a:buFont typeface="Wingdings" panose="05000000000000000000" pitchFamily="2" charset="2"/>
              <a:buChar char="v"/>
            </a:pPr>
            <a:r>
              <a:rPr lang="en-GB" sz="2200" dirty="0">
                <a:solidFill>
                  <a:schemeClr val="accent2"/>
                </a:solidFill>
              </a:rPr>
              <a:t>Ensure high level mastery of theoretical knowledge and practical skills</a:t>
            </a:r>
          </a:p>
          <a:p>
            <a:pPr indent="-457200">
              <a:lnSpc>
                <a:spcPct val="100000"/>
              </a:lnSpc>
              <a:spcBef>
                <a:spcPts val="400"/>
              </a:spcBef>
              <a:spcAft>
                <a:spcPts val="400"/>
              </a:spcAft>
              <a:buClrTx/>
              <a:buSzPct val="100000"/>
              <a:buFont typeface="Wingdings" panose="05000000000000000000" pitchFamily="2" charset="2"/>
              <a:buChar char="v"/>
            </a:pPr>
            <a:r>
              <a:rPr lang="en-GB" sz="2200" dirty="0">
                <a:solidFill>
                  <a:schemeClr val="accent2"/>
                </a:solidFill>
              </a:rPr>
              <a:t>Knowledge of audience, their expectations, ambitions and professional needs is essential</a:t>
            </a:r>
          </a:p>
          <a:p>
            <a:pPr indent="-457200">
              <a:lnSpc>
                <a:spcPct val="100000"/>
              </a:lnSpc>
              <a:spcBef>
                <a:spcPts val="400"/>
              </a:spcBef>
              <a:spcAft>
                <a:spcPts val="400"/>
              </a:spcAft>
              <a:buClrTx/>
              <a:buSzPct val="100000"/>
              <a:buFont typeface="Wingdings" panose="05000000000000000000" pitchFamily="2" charset="2"/>
              <a:buChar char="v"/>
            </a:pPr>
            <a:r>
              <a:rPr lang="en-GB" sz="2200" dirty="0">
                <a:solidFill>
                  <a:schemeClr val="accent2"/>
                </a:solidFill>
              </a:rPr>
              <a:t>Establish from the outset expectations of learners in terms of classroom rules, participation and assessment methods (if the course involves assessment)</a:t>
            </a:r>
          </a:p>
          <a:p>
            <a:pPr indent="-457200">
              <a:lnSpc>
                <a:spcPct val="100000"/>
              </a:lnSpc>
              <a:spcBef>
                <a:spcPts val="400"/>
              </a:spcBef>
              <a:spcAft>
                <a:spcPts val="400"/>
              </a:spcAft>
              <a:buClrTx/>
              <a:buSzPct val="100000"/>
              <a:buFont typeface="Wingdings" panose="05000000000000000000" pitchFamily="2" charset="2"/>
              <a:buChar char="v"/>
            </a:pPr>
            <a:r>
              <a:rPr lang="en-GB" sz="2200" dirty="0">
                <a:solidFill>
                  <a:schemeClr val="accent2"/>
                </a:solidFill>
              </a:rPr>
              <a:t>Create simple clear checklists and skills cards to guide the participants to practice the skills and stick to the guidelines</a:t>
            </a:r>
          </a:p>
          <a:p>
            <a:pPr indent="-457200">
              <a:lnSpc>
                <a:spcPct val="100000"/>
              </a:lnSpc>
              <a:spcBef>
                <a:spcPts val="400"/>
              </a:spcBef>
              <a:spcAft>
                <a:spcPts val="400"/>
              </a:spcAft>
              <a:buClrTx/>
              <a:buSzPct val="100000"/>
              <a:buFont typeface="Wingdings" panose="05000000000000000000" pitchFamily="2" charset="2"/>
              <a:buChar char="v"/>
            </a:pPr>
            <a:r>
              <a:rPr lang="en-GB" sz="2200" dirty="0">
                <a:solidFill>
                  <a:schemeClr val="accent2"/>
                </a:solidFill>
              </a:rPr>
              <a:t>Frequent repetition of skills is necessary to create reflexive practice and confidence</a:t>
            </a:r>
          </a:p>
          <a:p>
            <a:pPr indent="-457200">
              <a:lnSpc>
                <a:spcPct val="100000"/>
              </a:lnSpc>
              <a:spcBef>
                <a:spcPts val="400"/>
              </a:spcBef>
              <a:spcAft>
                <a:spcPts val="400"/>
              </a:spcAft>
              <a:buClrTx/>
              <a:buSzPct val="100000"/>
              <a:buFont typeface="Wingdings" panose="05000000000000000000" pitchFamily="2" charset="2"/>
              <a:buChar char="v"/>
            </a:pPr>
            <a:r>
              <a:rPr lang="en-GB" sz="2200" dirty="0">
                <a:solidFill>
                  <a:schemeClr val="accent2"/>
                </a:solidFill>
              </a:rPr>
              <a:t>Avoid improvising, personal experience / tricks, going beyond or outside the curriculum</a:t>
            </a:r>
          </a:p>
          <a:p>
            <a:pPr indent="-457200">
              <a:lnSpc>
                <a:spcPct val="100000"/>
              </a:lnSpc>
              <a:spcBef>
                <a:spcPts val="400"/>
              </a:spcBef>
              <a:spcAft>
                <a:spcPts val="400"/>
              </a:spcAft>
              <a:buClrTx/>
              <a:buSzPct val="100000"/>
              <a:buFont typeface="Wingdings" panose="05000000000000000000" pitchFamily="2" charset="2"/>
              <a:buChar char="v"/>
            </a:pPr>
            <a:r>
              <a:rPr lang="en-GB" sz="2200" dirty="0">
                <a:solidFill>
                  <a:schemeClr val="accent2"/>
                </a:solidFill>
              </a:rPr>
              <a:t>Robust, fair and sensitively delivered feedback will ensure participants feel supported in their learning</a:t>
            </a:r>
          </a:p>
          <a:p>
            <a:pPr indent="-457200">
              <a:lnSpc>
                <a:spcPct val="100000"/>
              </a:lnSpc>
              <a:spcBef>
                <a:spcPts val="400"/>
              </a:spcBef>
              <a:spcAft>
                <a:spcPts val="400"/>
              </a:spcAft>
              <a:buClrTx/>
              <a:buSzPct val="100000"/>
              <a:buFont typeface="Wingdings" panose="05000000000000000000" pitchFamily="2" charset="2"/>
              <a:buChar char="v"/>
            </a:pPr>
            <a:r>
              <a:rPr lang="en-GB" sz="2200" dirty="0">
                <a:solidFill>
                  <a:schemeClr val="accent2"/>
                </a:solidFill>
              </a:rPr>
              <a:t>Preparation and verification of course equipment in advance</a:t>
            </a:r>
          </a:p>
        </p:txBody>
      </p:sp>
    </p:spTree>
    <p:extLst>
      <p:ext uri="{BB962C8B-B14F-4D97-AF65-F5344CB8AC3E}">
        <p14:creationId xmlns:p14="http://schemas.microsoft.com/office/powerpoint/2010/main" val="1666207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fade">
                                      <p:cBhvr>
                                        <p:cTn id="12" dur="500"/>
                                        <p:tgtEl>
                                          <p:spTgt spid="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xEl>
                                              <p:pRg st="2" end="2"/>
                                            </p:txEl>
                                          </p:spTgt>
                                        </p:tgtEl>
                                        <p:attrNameLst>
                                          <p:attrName>style.visibility</p:attrName>
                                        </p:attrNameLst>
                                      </p:cBhvr>
                                      <p:to>
                                        <p:strVal val="visible"/>
                                      </p:to>
                                    </p:set>
                                    <p:animEffect transition="in" filter="fade">
                                      <p:cBhvr>
                                        <p:cTn id="17" dur="500"/>
                                        <p:tgtEl>
                                          <p:spTgt spid="1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xEl>
                                              <p:pRg st="3" end="3"/>
                                            </p:txEl>
                                          </p:spTgt>
                                        </p:tgtEl>
                                        <p:attrNameLst>
                                          <p:attrName>style.visibility</p:attrName>
                                        </p:attrNameLst>
                                      </p:cBhvr>
                                      <p:to>
                                        <p:strVal val="visible"/>
                                      </p:to>
                                    </p:set>
                                    <p:animEffect transition="in" filter="fade">
                                      <p:cBhvr>
                                        <p:cTn id="22" dur="500"/>
                                        <p:tgtEl>
                                          <p:spTgt spid="1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xEl>
                                              <p:pRg st="4" end="4"/>
                                            </p:txEl>
                                          </p:spTgt>
                                        </p:tgtEl>
                                        <p:attrNameLst>
                                          <p:attrName>style.visibility</p:attrName>
                                        </p:attrNameLst>
                                      </p:cBhvr>
                                      <p:to>
                                        <p:strVal val="visible"/>
                                      </p:to>
                                    </p:set>
                                    <p:animEffect transition="in" filter="fade">
                                      <p:cBhvr>
                                        <p:cTn id="27" dur="500"/>
                                        <p:tgtEl>
                                          <p:spTgt spid="1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1">
                                            <p:txEl>
                                              <p:pRg st="5" end="5"/>
                                            </p:txEl>
                                          </p:spTgt>
                                        </p:tgtEl>
                                        <p:attrNameLst>
                                          <p:attrName>style.visibility</p:attrName>
                                        </p:attrNameLst>
                                      </p:cBhvr>
                                      <p:to>
                                        <p:strVal val="visible"/>
                                      </p:to>
                                    </p:set>
                                    <p:animEffect transition="in" filter="fade">
                                      <p:cBhvr>
                                        <p:cTn id="32" dur="500"/>
                                        <p:tgtEl>
                                          <p:spTgt spid="11">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1">
                                            <p:txEl>
                                              <p:pRg st="6" end="6"/>
                                            </p:txEl>
                                          </p:spTgt>
                                        </p:tgtEl>
                                        <p:attrNameLst>
                                          <p:attrName>style.visibility</p:attrName>
                                        </p:attrNameLst>
                                      </p:cBhvr>
                                      <p:to>
                                        <p:strVal val="visible"/>
                                      </p:to>
                                    </p:set>
                                    <p:animEffect transition="in" filter="fade">
                                      <p:cBhvr>
                                        <p:cTn id="37" dur="500"/>
                                        <p:tgtEl>
                                          <p:spTgt spid="11">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1">
                                            <p:txEl>
                                              <p:pRg st="7" end="7"/>
                                            </p:txEl>
                                          </p:spTgt>
                                        </p:tgtEl>
                                        <p:attrNameLst>
                                          <p:attrName>style.visibility</p:attrName>
                                        </p:attrNameLst>
                                      </p:cBhvr>
                                      <p:to>
                                        <p:strVal val="visible"/>
                                      </p:to>
                                    </p:set>
                                    <p:animEffect transition="in" filter="fade">
                                      <p:cBhvr>
                                        <p:cTn id="42" dur="500"/>
                                        <p:tgtEl>
                                          <p:spTgt spid="1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B87A46B-18F6-7FA2-40EA-FEB9B334043C}"/>
              </a:ext>
            </a:extLst>
          </p:cNvPr>
          <p:cNvSpPr txBox="1">
            <a:spLocks/>
          </p:cNvSpPr>
          <p:nvPr/>
        </p:nvSpPr>
        <p:spPr>
          <a:xfrm>
            <a:off x="587050" y="178749"/>
            <a:ext cx="1136080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600" b="1" dirty="0">
                <a:solidFill>
                  <a:srgbClr val="C00000"/>
                </a:solidFill>
                <a:latin typeface="Montserrat Medium" panose="020F0502020204030204" pitchFamily="34" charset="0"/>
              </a:rPr>
              <a:t>LEARNING ENVIRONMENT</a:t>
            </a:r>
            <a:endParaRPr lang="en-US" sz="1800" b="1" dirty="0">
              <a:solidFill>
                <a:srgbClr val="C00000"/>
              </a:solidFill>
              <a:latin typeface="Montserrat Medium" panose="020F0502020204030204" pitchFamily="34" charset="0"/>
            </a:endParaRPr>
          </a:p>
        </p:txBody>
      </p:sp>
      <p:sp>
        <p:nvSpPr>
          <p:cNvPr id="11" name="Content Placeholder 2">
            <a:extLst>
              <a:ext uri="{FF2B5EF4-FFF2-40B4-BE49-F238E27FC236}">
                <a16:creationId xmlns:a16="http://schemas.microsoft.com/office/drawing/2014/main" id="{20DFE30B-8EEC-A07E-BC76-5F41FCB06022}"/>
              </a:ext>
            </a:extLst>
          </p:cNvPr>
          <p:cNvSpPr txBox="1">
            <a:spLocks/>
          </p:cNvSpPr>
          <p:nvPr/>
        </p:nvSpPr>
        <p:spPr>
          <a:xfrm>
            <a:off x="755841" y="1008337"/>
            <a:ext cx="11080559" cy="5486628"/>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Arial"/>
                <a:ea typeface="Arial"/>
                <a:cs typeface="Arial"/>
                <a:sym typeface="Arial"/>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Arial"/>
                <a:ea typeface="Arial"/>
                <a:cs typeface="Arial"/>
                <a:sym typeface="Arial"/>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indent="-457200">
              <a:lnSpc>
                <a:spcPct val="100000"/>
              </a:lnSpc>
              <a:spcBef>
                <a:spcPts val="600"/>
              </a:spcBef>
              <a:spcAft>
                <a:spcPts val="600"/>
              </a:spcAft>
              <a:buClrTx/>
              <a:buSzPct val="100000"/>
              <a:buFont typeface="Wingdings" panose="05000000000000000000" pitchFamily="2" charset="2"/>
              <a:buChar char="v"/>
            </a:pPr>
            <a:r>
              <a:rPr lang="en-GB" sz="2400" dirty="0">
                <a:solidFill>
                  <a:schemeClr val="accent2"/>
                </a:solidFill>
              </a:rPr>
              <a:t>Learner comfort is essential, from temperature to breaks to restroom location</a:t>
            </a:r>
          </a:p>
          <a:p>
            <a:pPr indent="-457200">
              <a:lnSpc>
                <a:spcPct val="100000"/>
              </a:lnSpc>
              <a:spcBef>
                <a:spcPts val="600"/>
              </a:spcBef>
              <a:spcAft>
                <a:spcPts val="600"/>
              </a:spcAft>
              <a:buClrTx/>
              <a:buSzPct val="100000"/>
              <a:buFont typeface="Wingdings" panose="05000000000000000000" pitchFamily="2" charset="2"/>
              <a:buChar char="v"/>
            </a:pPr>
            <a:r>
              <a:rPr lang="en-GB" sz="2400" dirty="0">
                <a:solidFill>
                  <a:schemeClr val="accent2"/>
                </a:solidFill>
              </a:rPr>
              <a:t>Start and finish on time, and ensure learners respect this principle</a:t>
            </a:r>
          </a:p>
          <a:p>
            <a:pPr indent="-457200">
              <a:lnSpc>
                <a:spcPct val="100000"/>
              </a:lnSpc>
              <a:spcBef>
                <a:spcPts val="600"/>
              </a:spcBef>
              <a:spcAft>
                <a:spcPts val="600"/>
              </a:spcAft>
              <a:buClrTx/>
              <a:buSzPct val="100000"/>
              <a:buFont typeface="Wingdings" panose="05000000000000000000" pitchFamily="2" charset="2"/>
              <a:buChar char="v"/>
            </a:pPr>
            <a:r>
              <a:rPr lang="en-GB" sz="2400" dirty="0">
                <a:solidFill>
                  <a:schemeClr val="accent2"/>
                </a:solidFill>
              </a:rPr>
              <a:t>Consider seating, lighting and visibility</a:t>
            </a:r>
          </a:p>
          <a:p>
            <a:pPr indent="-457200">
              <a:lnSpc>
                <a:spcPct val="100000"/>
              </a:lnSpc>
              <a:spcBef>
                <a:spcPts val="600"/>
              </a:spcBef>
              <a:spcAft>
                <a:spcPts val="600"/>
              </a:spcAft>
              <a:buClrTx/>
              <a:buSzPct val="100000"/>
              <a:buFont typeface="Wingdings" panose="05000000000000000000" pitchFamily="2" charset="2"/>
              <a:buChar char="v"/>
            </a:pPr>
            <a:r>
              <a:rPr lang="en-GB" sz="2400" dirty="0">
                <a:solidFill>
                  <a:schemeClr val="accent2"/>
                </a:solidFill>
              </a:rPr>
              <a:t>Articulate role of photography and consent principles</a:t>
            </a:r>
          </a:p>
          <a:p>
            <a:pPr indent="-457200">
              <a:lnSpc>
                <a:spcPct val="100000"/>
              </a:lnSpc>
              <a:spcBef>
                <a:spcPts val="600"/>
              </a:spcBef>
              <a:spcAft>
                <a:spcPts val="600"/>
              </a:spcAft>
              <a:buClrTx/>
              <a:buSzPct val="100000"/>
              <a:buFont typeface="Wingdings" panose="05000000000000000000" pitchFamily="2" charset="2"/>
              <a:buChar char="v"/>
            </a:pPr>
            <a:endParaRPr lang="en-GB" sz="2400" dirty="0">
              <a:solidFill>
                <a:schemeClr val="accent2"/>
              </a:solidFill>
            </a:endParaRPr>
          </a:p>
        </p:txBody>
      </p:sp>
    </p:spTree>
    <p:extLst>
      <p:ext uri="{BB962C8B-B14F-4D97-AF65-F5344CB8AC3E}">
        <p14:creationId xmlns:p14="http://schemas.microsoft.com/office/powerpoint/2010/main" val="3379586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fade">
                                      <p:cBhvr>
                                        <p:cTn id="12" dur="500"/>
                                        <p:tgtEl>
                                          <p:spTgt spid="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xEl>
                                              <p:pRg st="2" end="2"/>
                                            </p:txEl>
                                          </p:spTgt>
                                        </p:tgtEl>
                                        <p:attrNameLst>
                                          <p:attrName>style.visibility</p:attrName>
                                        </p:attrNameLst>
                                      </p:cBhvr>
                                      <p:to>
                                        <p:strVal val="visible"/>
                                      </p:to>
                                    </p:set>
                                    <p:animEffect transition="in" filter="fade">
                                      <p:cBhvr>
                                        <p:cTn id="17" dur="500"/>
                                        <p:tgtEl>
                                          <p:spTgt spid="1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xEl>
                                              <p:pRg st="3" end="3"/>
                                            </p:txEl>
                                          </p:spTgt>
                                        </p:tgtEl>
                                        <p:attrNameLst>
                                          <p:attrName>style.visibility</p:attrName>
                                        </p:attrNameLst>
                                      </p:cBhvr>
                                      <p:to>
                                        <p:strVal val="visible"/>
                                      </p:to>
                                    </p:set>
                                    <p:animEffect transition="in" filter="fade">
                                      <p:cBhvr>
                                        <p:cTn id="22" dur="500"/>
                                        <p:tgtEl>
                                          <p:spTgt spid="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B87A46B-18F6-7FA2-40EA-FEB9B334043C}"/>
              </a:ext>
            </a:extLst>
          </p:cNvPr>
          <p:cNvSpPr txBox="1">
            <a:spLocks/>
          </p:cNvSpPr>
          <p:nvPr/>
        </p:nvSpPr>
        <p:spPr>
          <a:xfrm>
            <a:off x="587050" y="178749"/>
            <a:ext cx="1136080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200" b="1" dirty="0">
                <a:solidFill>
                  <a:srgbClr val="C00000"/>
                </a:solidFill>
                <a:latin typeface="Montserrat Medium" panose="020F0502020204030204" pitchFamily="34" charset="0"/>
              </a:rPr>
              <a:t>SAFETY NOTICE AND LEARNER CHARACTERISTICS</a:t>
            </a:r>
            <a:br>
              <a:rPr lang="fr-FR" sz="1600" b="1" dirty="0">
                <a:solidFill>
                  <a:srgbClr val="C00000"/>
                </a:solidFill>
                <a:latin typeface="Montserrat Medium" panose="00000600000000000000" pitchFamily="2" charset="0"/>
              </a:rPr>
            </a:br>
            <a:endParaRPr lang="en-US" sz="1600" b="1" dirty="0">
              <a:solidFill>
                <a:srgbClr val="C00000"/>
              </a:solidFill>
              <a:latin typeface="Montserrat Medium" panose="020F0502020204030204" pitchFamily="34" charset="0"/>
            </a:endParaRPr>
          </a:p>
        </p:txBody>
      </p:sp>
      <p:sp>
        <p:nvSpPr>
          <p:cNvPr id="11" name="Content Placeholder 2">
            <a:extLst>
              <a:ext uri="{FF2B5EF4-FFF2-40B4-BE49-F238E27FC236}">
                <a16:creationId xmlns:a16="http://schemas.microsoft.com/office/drawing/2014/main" id="{20DFE30B-8EEC-A07E-BC76-5F41FCB06022}"/>
              </a:ext>
            </a:extLst>
          </p:cNvPr>
          <p:cNvSpPr txBox="1">
            <a:spLocks/>
          </p:cNvSpPr>
          <p:nvPr/>
        </p:nvSpPr>
        <p:spPr>
          <a:xfrm>
            <a:off x="755841" y="1008337"/>
            <a:ext cx="11194859" cy="5486628"/>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Arial"/>
                <a:ea typeface="Arial"/>
                <a:cs typeface="Arial"/>
                <a:sym typeface="Arial"/>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Arial"/>
                <a:ea typeface="Arial"/>
                <a:cs typeface="Arial"/>
                <a:sym typeface="Arial"/>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indent="-457200">
              <a:lnSpc>
                <a:spcPct val="100000"/>
              </a:lnSpc>
              <a:spcBef>
                <a:spcPts val="600"/>
              </a:spcBef>
              <a:spcAft>
                <a:spcPts val="800"/>
              </a:spcAft>
              <a:buClrTx/>
              <a:buSzPct val="100000"/>
              <a:buFont typeface="Wingdings" panose="05000000000000000000" pitchFamily="2" charset="2"/>
              <a:buChar char="v"/>
            </a:pPr>
            <a:r>
              <a:rPr lang="en-GB" sz="2400" dirty="0">
                <a:solidFill>
                  <a:schemeClr val="accent2"/>
                </a:solidFill>
              </a:rPr>
              <a:t>Be mindful of specific learner sensitivities, disabilities or emotional vulnerabilities</a:t>
            </a:r>
          </a:p>
          <a:p>
            <a:pPr indent="-457200">
              <a:lnSpc>
                <a:spcPct val="100000"/>
              </a:lnSpc>
              <a:spcBef>
                <a:spcPts val="600"/>
              </a:spcBef>
              <a:spcAft>
                <a:spcPts val="800"/>
              </a:spcAft>
              <a:buClrTx/>
              <a:buSzPct val="100000"/>
              <a:buFont typeface="Wingdings" panose="05000000000000000000" pitchFamily="2" charset="2"/>
              <a:buChar char="v"/>
            </a:pPr>
            <a:r>
              <a:rPr lang="en-GB" sz="2400" dirty="0">
                <a:solidFill>
                  <a:schemeClr val="accent2"/>
                </a:solidFill>
              </a:rPr>
              <a:t>This can include potential triggers within your curriculum relating to safety, physical or psychological</a:t>
            </a:r>
          </a:p>
          <a:p>
            <a:pPr indent="-457200">
              <a:lnSpc>
                <a:spcPct val="100000"/>
              </a:lnSpc>
              <a:spcBef>
                <a:spcPts val="600"/>
              </a:spcBef>
              <a:spcAft>
                <a:spcPts val="800"/>
              </a:spcAft>
              <a:buClrTx/>
              <a:buSzPct val="100000"/>
              <a:buFont typeface="Wingdings" panose="05000000000000000000" pitchFamily="2" charset="2"/>
              <a:buChar char="v"/>
            </a:pPr>
            <a:r>
              <a:rPr lang="en-GB" sz="2400" dirty="0">
                <a:solidFill>
                  <a:schemeClr val="accent2"/>
                </a:solidFill>
              </a:rPr>
              <a:t>Learners may belong to groups subject to discrimination and abuse on the grounds of gender, sexuality, race or socio-economic status</a:t>
            </a:r>
          </a:p>
          <a:p>
            <a:pPr indent="-457200">
              <a:lnSpc>
                <a:spcPct val="100000"/>
              </a:lnSpc>
              <a:spcBef>
                <a:spcPts val="600"/>
              </a:spcBef>
              <a:spcAft>
                <a:spcPts val="800"/>
              </a:spcAft>
              <a:buClrTx/>
              <a:buSzPct val="100000"/>
              <a:buFont typeface="Wingdings" panose="05000000000000000000" pitchFamily="2" charset="2"/>
              <a:buChar char="v"/>
            </a:pPr>
            <a:r>
              <a:rPr lang="en-GB" sz="2400" dirty="0">
                <a:solidFill>
                  <a:schemeClr val="accent2"/>
                </a:solidFill>
              </a:rPr>
              <a:t>If subject matter is particularly sensitive or relating to safety, provide a warning in the days/weeks before the course, offer adjustment if appropriate</a:t>
            </a:r>
          </a:p>
          <a:p>
            <a:pPr indent="-457200">
              <a:lnSpc>
                <a:spcPct val="100000"/>
              </a:lnSpc>
              <a:spcBef>
                <a:spcPts val="600"/>
              </a:spcBef>
              <a:spcAft>
                <a:spcPts val="800"/>
              </a:spcAft>
              <a:buClrTx/>
              <a:buSzPct val="100000"/>
              <a:buFont typeface="Wingdings" panose="05000000000000000000" pitchFamily="2" charset="2"/>
              <a:buChar char="v"/>
            </a:pPr>
            <a:r>
              <a:rPr lang="en-GB" sz="2400" dirty="0">
                <a:solidFill>
                  <a:schemeClr val="accent2"/>
                </a:solidFill>
              </a:rPr>
              <a:t>Offer sufficient support during and after to ensure those learners identified before or during the training as being vulnerable or sensitive </a:t>
            </a:r>
          </a:p>
          <a:p>
            <a:pPr lvl="1" indent="-457200">
              <a:lnSpc>
                <a:spcPct val="100000"/>
              </a:lnSpc>
              <a:spcBef>
                <a:spcPts val="0"/>
              </a:spcBef>
              <a:buClrTx/>
              <a:buSzPct val="100000"/>
              <a:buFont typeface="Courier New" panose="02070309020205020404" pitchFamily="49" charset="0"/>
              <a:buChar char="o"/>
            </a:pPr>
            <a:r>
              <a:rPr lang="en-GB" sz="2100" dirty="0">
                <a:solidFill>
                  <a:schemeClr val="accent2"/>
                </a:solidFill>
              </a:rPr>
              <a:t>have a sense of safety in the classroom </a:t>
            </a:r>
          </a:p>
          <a:p>
            <a:pPr lvl="1" indent="-457200">
              <a:lnSpc>
                <a:spcPct val="100000"/>
              </a:lnSpc>
              <a:spcBef>
                <a:spcPts val="0"/>
              </a:spcBef>
              <a:buClrTx/>
              <a:buSzPct val="100000"/>
              <a:buFont typeface="Courier New" panose="02070309020205020404" pitchFamily="49" charset="0"/>
              <a:buChar char="o"/>
            </a:pPr>
            <a:r>
              <a:rPr lang="en-GB" sz="2100" dirty="0">
                <a:solidFill>
                  <a:schemeClr val="accent2"/>
                </a:solidFill>
              </a:rPr>
              <a:t>a means to extract themselves in a calm manner from material that is triggering anxiety</a:t>
            </a:r>
          </a:p>
        </p:txBody>
      </p:sp>
    </p:spTree>
    <p:extLst>
      <p:ext uri="{BB962C8B-B14F-4D97-AF65-F5344CB8AC3E}">
        <p14:creationId xmlns:p14="http://schemas.microsoft.com/office/powerpoint/2010/main" val="1118793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fade">
                                      <p:cBhvr>
                                        <p:cTn id="12" dur="500"/>
                                        <p:tgtEl>
                                          <p:spTgt spid="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xEl>
                                              <p:pRg st="2" end="2"/>
                                            </p:txEl>
                                          </p:spTgt>
                                        </p:tgtEl>
                                        <p:attrNameLst>
                                          <p:attrName>style.visibility</p:attrName>
                                        </p:attrNameLst>
                                      </p:cBhvr>
                                      <p:to>
                                        <p:strVal val="visible"/>
                                      </p:to>
                                    </p:set>
                                    <p:animEffect transition="in" filter="fade">
                                      <p:cBhvr>
                                        <p:cTn id="17" dur="500"/>
                                        <p:tgtEl>
                                          <p:spTgt spid="1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xEl>
                                              <p:pRg st="3" end="3"/>
                                            </p:txEl>
                                          </p:spTgt>
                                        </p:tgtEl>
                                        <p:attrNameLst>
                                          <p:attrName>style.visibility</p:attrName>
                                        </p:attrNameLst>
                                      </p:cBhvr>
                                      <p:to>
                                        <p:strVal val="visible"/>
                                      </p:to>
                                    </p:set>
                                    <p:animEffect transition="in" filter="fade">
                                      <p:cBhvr>
                                        <p:cTn id="22" dur="500"/>
                                        <p:tgtEl>
                                          <p:spTgt spid="1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xEl>
                                              <p:pRg st="4" end="4"/>
                                            </p:txEl>
                                          </p:spTgt>
                                        </p:tgtEl>
                                        <p:attrNameLst>
                                          <p:attrName>style.visibility</p:attrName>
                                        </p:attrNameLst>
                                      </p:cBhvr>
                                      <p:to>
                                        <p:strVal val="visible"/>
                                      </p:to>
                                    </p:set>
                                    <p:animEffect transition="in" filter="fade">
                                      <p:cBhvr>
                                        <p:cTn id="27" dur="500"/>
                                        <p:tgtEl>
                                          <p:spTgt spid="11">
                                            <p:txEl>
                                              <p:pRg st="4" end="4"/>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1">
                                            <p:txEl>
                                              <p:pRg st="5" end="5"/>
                                            </p:txEl>
                                          </p:spTgt>
                                        </p:tgtEl>
                                        <p:attrNameLst>
                                          <p:attrName>style.visibility</p:attrName>
                                        </p:attrNameLst>
                                      </p:cBhvr>
                                      <p:to>
                                        <p:strVal val="visible"/>
                                      </p:to>
                                    </p:set>
                                    <p:animEffect transition="in" filter="fade">
                                      <p:cBhvr>
                                        <p:cTn id="30" dur="500"/>
                                        <p:tgtEl>
                                          <p:spTgt spid="11">
                                            <p:txEl>
                                              <p:pRg st="5" end="5"/>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1">
                                            <p:txEl>
                                              <p:pRg st="6" end="6"/>
                                            </p:txEl>
                                          </p:spTgt>
                                        </p:tgtEl>
                                        <p:attrNameLst>
                                          <p:attrName>style.visibility</p:attrName>
                                        </p:attrNameLst>
                                      </p:cBhvr>
                                      <p:to>
                                        <p:strVal val="visible"/>
                                      </p:to>
                                    </p:set>
                                    <p:animEffect transition="in" filter="fade">
                                      <p:cBhvr>
                                        <p:cTn id="33" dur="500"/>
                                        <p:tgtEl>
                                          <p:spTgt spid="1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B87A46B-18F6-7FA2-40EA-FEB9B334043C}"/>
              </a:ext>
            </a:extLst>
          </p:cNvPr>
          <p:cNvSpPr txBox="1">
            <a:spLocks/>
          </p:cNvSpPr>
          <p:nvPr/>
        </p:nvSpPr>
        <p:spPr>
          <a:xfrm>
            <a:off x="587050" y="178749"/>
            <a:ext cx="1136080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200" b="1" dirty="0">
                <a:solidFill>
                  <a:srgbClr val="C00000"/>
                </a:solidFill>
                <a:latin typeface="Montserrat Medium" panose="020F0502020204030204" pitchFamily="34" charset="0"/>
              </a:rPr>
              <a:t>PRIOR LEARNING</a:t>
            </a:r>
            <a:br>
              <a:rPr lang="fr-FR" sz="1600" b="1" dirty="0">
                <a:solidFill>
                  <a:srgbClr val="C00000"/>
                </a:solidFill>
                <a:latin typeface="Montserrat Medium" panose="00000600000000000000" pitchFamily="2" charset="0"/>
              </a:rPr>
            </a:br>
            <a:endParaRPr lang="en-US" sz="1600" b="1" dirty="0">
              <a:solidFill>
                <a:srgbClr val="C00000"/>
              </a:solidFill>
              <a:latin typeface="Montserrat Medium" panose="020F0502020204030204" pitchFamily="34" charset="0"/>
            </a:endParaRPr>
          </a:p>
        </p:txBody>
      </p:sp>
      <p:sp>
        <p:nvSpPr>
          <p:cNvPr id="11" name="Content Placeholder 2">
            <a:extLst>
              <a:ext uri="{FF2B5EF4-FFF2-40B4-BE49-F238E27FC236}">
                <a16:creationId xmlns:a16="http://schemas.microsoft.com/office/drawing/2014/main" id="{20DFE30B-8EEC-A07E-BC76-5F41FCB06022}"/>
              </a:ext>
            </a:extLst>
          </p:cNvPr>
          <p:cNvSpPr txBox="1">
            <a:spLocks/>
          </p:cNvSpPr>
          <p:nvPr/>
        </p:nvSpPr>
        <p:spPr>
          <a:xfrm>
            <a:off x="755841" y="1008337"/>
            <a:ext cx="10652893" cy="5486628"/>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Arial"/>
                <a:ea typeface="Arial"/>
                <a:cs typeface="Arial"/>
                <a:sym typeface="Arial"/>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Arial"/>
                <a:ea typeface="Arial"/>
                <a:cs typeface="Arial"/>
                <a:sym typeface="Arial"/>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indent="-457200">
              <a:lnSpc>
                <a:spcPct val="100000"/>
              </a:lnSpc>
              <a:spcBef>
                <a:spcPts val="600"/>
              </a:spcBef>
              <a:spcAft>
                <a:spcPts val="800"/>
              </a:spcAft>
              <a:buClrTx/>
              <a:buSzPct val="100000"/>
              <a:buFont typeface="Wingdings" panose="05000000000000000000" pitchFamily="2" charset="2"/>
              <a:buChar char="v"/>
            </a:pPr>
            <a:r>
              <a:rPr lang="en-GB" sz="2400" dirty="0">
                <a:solidFill>
                  <a:schemeClr val="accent2"/>
                </a:solidFill>
              </a:rPr>
              <a:t>If there is a significant amount of theoretical knowledge underpinning the skill(s), it is advisable to inform the learners, give them a chance to prepare or review such knowledge and potentially provide resources before the session to facilitate this</a:t>
            </a:r>
          </a:p>
          <a:p>
            <a:pPr indent="-457200">
              <a:lnSpc>
                <a:spcPct val="100000"/>
              </a:lnSpc>
              <a:spcBef>
                <a:spcPts val="600"/>
              </a:spcBef>
              <a:spcAft>
                <a:spcPts val="800"/>
              </a:spcAft>
              <a:buClrTx/>
              <a:buSzPct val="100000"/>
              <a:buFont typeface="Wingdings" panose="05000000000000000000" pitchFamily="2" charset="2"/>
              <a:buChar char="v"/>
            </a:pPr>
            <a:r>
              <a:rPr lang="en-GB" sz="2400" dirty="0">
                <a:solidFill>
                  <a:schemeClr val="accent2"/>
                </a:solidFill>
              </a:rPr>
              <a:t>This can include a formal curriculum or reading list</a:t>
            </a:r>
          </a:p>
          <a:p>
            <a:pPr indent="-457200">
              <a:lnSpc>
                <a:spcPct val="100000"/>
              </a:lnSpc>
              <a:spcBef>
                <a:spcPts val="600"/>
              </a:spcBef>
              <a:spcAft>
                <a:spcPts val="800"/>
              </a:spcAft>
              <a:buClrTx/>
              <a:buSzPct val="100000"/>
              <a:buFont typeface="Wingdings" panose="05000000000000000000" pitchFamily="2" charset="2"/>
              <a:buChar char="v"/>
            </a:pPr>
            <a:r>
              <a:rPr lang="en-GB" sz="2400" dirty="0">
                <a:solidFill>
                  <a:schemeClr val="accent2"/>
                </a:solidFill>
              </a:rPr>
              <a:t>Be aware of mixed educational confidence, ability or approaches</a:t>
            </a:r>
          </a:p>
          <a:p>
            <a:pPr indent="-457200">
              <a:lnSpc>
                <a:spcPct val="100000"/>
              </a:lnSpc>
              <a:spcBef>
                <a:spcPts val="600"/>
              </a:spcBef>
              <a:spcAft>
                <a:spcPts val="800"/>
              </a:spcAft>
              <a:buClrTx/>
              <a:buSzPct val="100000"/>
              <a:buFont typeface="Wingdings" panose="05000000000000000000" pitchFamily="2" charset="2"/>
              <a:buChar char="v"/>
            </a:pPr>
            <a:r>
              <a:rPr lang="en-GB" sz="2400" dirty="0">
                <a:solidFill>
                  <a:schemeClr val="accent2"/>
                </a:solidFill>
              </a:rPr>
              <a:t>Certain factors may impact educational confidence such as </a:t>
            </a:r>
          </a:p>
          <a:p>
            <a:pPr lvl="1" indent="-457200">
              <a:lnSpc>
                <a:spcPct val="100000"/>
              </a:lnSpc>
              <a:spcBef>
                <a:spcPts val="0"/>
              </a:spcBef>
              <a:spcAft>
                <a:spcPts val="600"/>
              </a:spcAft>
              <a:buClrTx/>
              <a:buSzPct val="100000"/>
              <a:buFont typeface="Courier New" panose="02070309020205020404" pitchFamily="49" charset="0"/>
              <a:buChar char="o"/>
            </a:pPr>
            <a:r>
              <a:rPr lang="en-GB" sz="2000" dirty="0">
                <a:solidFill>
                  <a:schemeClr val="accent2"/>
                </a:solidFill>
              </a:rPr>
              <a:t>Age</a:t>
            </a:r>
          </a:p>
          <a:p>
            <a:pPr lvl="1" indent="-457200">
              <a:lnSpc>
                <a:spcPct val="100000"/>
              </a:lnSpc>
              <a:spcBef>
                <a:spcPts val="0"/>
              </a:spcBef>
              <a:spcAft>
                <a:spcPts val="600"/>
              </a:spcAft>
              <a:buClrTx/>
              <a:buSzPct val="100000"/>
              <a:buFont typeface="Courier New" panose="02070309020205020404" pitchFamily="49" charset="0"/>
              <a:buChar char="o"/>
            </a:pPr>
            <a:r>
              <a:rPr lang="en-GB" sz="2000" dirty="0">
                <a:solidFill>
                  <a:schemeClr val="accent2"/>
                </a:solidFill>
              </a:rPr>
              <a:t>Socioeconomic status</a:t>
            </a:r>
          </a:p>
          <a:p>
            <a:pPr lvl="1" indent="-457200">
              <a:lnSpc>
                <a:spcPct val="100000"/>
              </a:lnSpc>
              <a:spcBef>
                <a:spcPts val="0"/>
              </a:spcBef>
              <a:spcAft>
                <a:spcPts val="600"/>
              </a:spcAft>
              <a:buClrTx/>
              <a:buSzPct val="100000"/>
              <a:buFont typeface="Courier New" panose="02070309020205020404" pitchFamily="49" charset="0"/>
              <a:buChar char="o"/>
            </a:pPr>
            <a:r>
              <a:rPr lang="en-GB" sz="2000" dirty="0">
                <a:solidFill>
                  <a:schemeClr val="accent2"/>
                </a:solidFill>
              </a:rPr>
              <a:t>Previous educational achievement</a:t>
            </a:r>
          </a:p>
          <a:p>
            <a:pPr lvl="1" indent="-457200">
              <a:lnSpc>
                <a:spcPct val="100000"/>
              </a:lnSpc>
              <a:spcBef>
                <a:spcPts val="0"/>
              </a:spcBef>
              <a:spcAft>
                <a:spcPts val="600"/>
              </a:spcAft>
              <a:buClrTx/>
              <a:buSzPct val="100000"/>
              <a:buFont typeface="Courier New" panose="02070309020205020404" pitchFamily="49" charset="0"/>
              <a:buChar char="o"/>
            </a:pPr>
            <a:r>
              <a:rPr lang="en-GB" sz="2000" dirty="0">
                <a:solidFill>
                  <a:schemeClr val="accent2"/>
                </a:solidFill>
              </a:rPr>
              <a:t>Physical or cognitive disability</a:t>
            </a:r>
          </a:p>
          <a:p>
            <a:pPr indent="-457200">
              <a:lnSpc>
                <a:spcPct val="100000"/>
              </a:lnSpc>
              <a:spcBef>
                <a:spcPts val="0"/>
              </a:spcBef>
              <a:spcAft>
                <a:spcPts val="600"/>
              </a:spcAft>
              <a:buClrTx/>
              <a:buSzPct val="100000"/>
              <a:buFont typeface="Wingdings" panose="05000000000000000000" pitchFamily="2" charset="2"/>
              <a:buChar char="v"/>
            </a:pPr>
            <a:endParaRPr lang="en-GB" sz="2400" dirty="0">
              <a:solidFill>
                <a:schemeClr val="accent2"/>
              </a:solidFill>
            </a:endParaRPr>
          </a:p>
        </p:txBody>
      </p:sp>
    </p:spTree>
    <p:extLst>
      <p:ext uri="{BB962C8B-B14F-4D97-AF65-F5344CB8AC3E}">
        <p14:creationId xmlns:p14="http://schemas.microsoft.com/office/powerpoint/2010/main" val="2631980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fade">
                                      <p:cBhvr>
                                        <p:cTn id="12" dur="500"/>
                                        <p:tgtEl>
                                          <p:spTgt spid="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xEl>
                                              <p:pRg st="2" end="2"/>
                                            </p:txEl>
                                          </p:spTgt>
                                        </p:tgtEl>
                                        <p:attrNameLst>
                                          <p:attrName>style.visibility</p:attrName>
                                        </p:attrNameLst>
                                      </p:cBhvr>
                                      <p:to>
                                        <p:strVal val="visible"/>
                                      </p:to>
                                    </p:set>
                                    <p:animEffect transition="in" filter="fade">
                                      <p:cBhvr>
                                        <p:cTn id="17" dur="500"/>
                                        <p:tgtEl>
                                          <p:spTgt spid="1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xEl>
                                              <p:pRg st="3" end="3"/>
                                            </p:txEl>
                                          </p:spTgt>
                                        </p:tgtEl>
                                        <p:attrNameLst>
                                          <p:attrName>style.visibility</p:attrName>
                                        </p:attrNameLst>
                                      </p:cBhvr>
                                      <p:to>
                                        <p:strVal val="visible"/>
                                      </p:to>
                                    </p:set>
                                    <p:animEffect transition="in" filter="fade">
                                      <p:cBhvr>
                                        <p:cTn id="22" dur="500"/>
                                        <p:tgtEl>
                                          <p:spTgt spid="11">
                                            <p:txEl>
                                              <p:pRg st="3" end="3"/>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
                                            <p:txEl>
                                              <p:pRg st="4" end="4"/>
                                            </p:txEl>
                                          </p:spTgt>
                                        </p:tgtEl>
                                        <p:attrNameLst>
                                          <p:attrName>style.visibility</p:attrName>
                                        </p:attrNameLst>
                                      </p:cBhvr>
                                      <p:to>
                                        <p:strVal val="visible"/>
                                      </p:to>
                                    </p:set>
                                    <p:animEffect transition="in" filter="fade">
                                      <p:cBhvr>
                                        <p:cTn id="25" dur="500"/>
                                        <p:tgtEl>
                                          <p:spTgt spid="11">
                                            <p:txEl>
                                              <p:pRg st="4" end="4"/>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1">
                                            <p:txEl>
                                              <p:pRg st="5" end="5"/>
                                            </p:txEl>
                                          </p:spTgt>
                                        </p:tgtEl>
                                        <p:attrNameLst>
                                          <p:attrName>style.visibility</p:attrName>
                                        </p:attrNameLst>
                                      </p:cBhvr>
                                      <p:to>
                                        <p:strVal val="visible"/>
                                      </p:to>
                                    </p:set>
                                    <p:animEffect transition="in" filter="fade">
                                      <p:cBhvr>
                                        <p:cTn id="28" dur="500"/>
                                        <p:tgtEl>
                                          <p:spTgt spid="11">
                                            <p:txEl>
                                              <p:pRg st="5" end="5"/>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1">
                                            <p:txEl>
                                              <p:pRg st="6" end="6"/>
                                            </p:txEl>
                                          </p:spTgt>
                                        </p:tgtEl>
                                        <p:attrNameLst>
                                          <p:attrName>style.visibility</p:attrName>
                                        </p:attrNameLst>
                                      </p:cBhvr>
                                      <p:to>
                                        <p:strVal val="visible"/>
                                      </p:to>
                                    </p:set>
                                    <p:animEffect transition="in" filter="fade">
                                      <p:cBhvr>
                                        <p:cTn id="31" dur="500"/>
                                        <p:tgtEl>
                                          <p:spTgt spid="11">
                                            <p:txEl>
                                              <p:pRg st="6" end="6"/>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1">
                                            <p:txEl>
                                              <p:pRg st="7" end="7"/>
                                            </p:txEl>
                                          </p:spTgt>
                                        </p:tgtEl>
                                        <p:attrNameLst>
                                          <p:attrName>style.visibility</p:attrName>
                                        </p:attrNameLst>
                                      </p:cBhvr>
                                      <p:to>
                                        <p:strVal val="visible"/>
                                      </p:to>
                                    </p:set>
                                    <p:animEffect transition="in" filter="fade">
                                      <p:cBhvr>
                                        <p:cTn id="34" dur="500"/>
                                        <p:tgtEl>
                                          <p:spTgt spid="1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B87A46B-18F6-7FA2-40EA-FEB9B334043C}"/>
              </a:ext>
            </a:extLst>
          </p:cNvPr>
          <p:cNvSpPr txBox="1">
            <a:spLocks/>
          </p:cNvSpPr>
          <p:nvPr/>
        </p:nvSpPr>
        <p:spPr>
          <a:xfrm>
            <a:off x="494910" y="83052"/>
            <a:ext cx="1145294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600" b="1" dirty="0">
                <a:solidFill>
                  <a:srgbClr val="C00000"/>
                </a:solidFill>
                <a:latin typeface="Montserrat Medium" panose="020F0502020204030204" pitchFamily="34" charset="0"/>
              </a:rPr>
              <a:t>ASSESSMENT</a:t>
            </a:r>
          </a:p>
          <a:p>
            <a:br>
              <a:rPr lang="fr-FR" sz="1800" b="1" dirty="0">
                <a:solidFill>
                  <a:srgbClr val="C00000"/>
                </a:solidFill>
                <a:latin typeface="Montserrat Medium" panose="00000600000000000000" pitchFamily="2" charset="0"/>
              </a:rPr>
            </a:br>
            <a:endParaRPr lang="en-US" sz="1800" b="1" dirty="0">
              <a:solidFill>
                <a:srgbClr val="C00000"/>
              </a:solidFill>
              <a:latin typeface="Montserrat Medium" panose="020F0502020204030204" pitchFamily="34" charset="0"/>
            </a:endParaRPr>
          </a:p>
        </p:txBody>
      </p:sp>
      <p:sp>
        <p:nvSpPr>
          <p:cNvPr id="5" name="TextBox 4">
            <a:extLst>
              <a:ext uri="{FF2B5EF4-FFF2-40B4-BE49-F238E27FC236}">
                <a16:creationId xmlns:a16="http://schemas.microsoft.com/office/drawing/2014/main" id="{3CCD11E3-DE7B-122A-9FD1-17B0CA87E31E}"/>
              </a:ext>
            </a:extLst>
          </p:cNvPr>
          <p:cNvSpPr txBox="1"/>
          <p:nvPr/>
        </p:nvSpPr>
        <p:spPr>
          <a:xfrm>
            <a:off x="494910" y="805613"/>
            <a:ext cx="11424947" cy="5212966"/>
          </a:xfrm>
          <a:prstGeom prst="rect">
            <a:avLst/>
          </a:prstGeom>
          <a:noFill/>
        </p:spPr>
        <p:txBody>
          <a:bodyPr wrap="square" rtlCol="0">
            <a:spAutoFit/>
          </a:bodyPr>
          <a:lstStyle/>
          <a:p>
            <a:pPr marL="342900" indent="-342900">
              <a:lnSpc>
                <a:spcPct val="110000"/>
              </a:lnSpc>
              <a:spcAft>
                <a:spcPts val="600"/>
              </a:spcAft>
              <a:buFont typeface="Wingdings" panose="05000000000000000000" pitchFamily="2" charset="2"/>
              <a:buChar char="v"/>
            </a:pPr>
            <a:r>
              <a:rPr lang="en-GB" sz="2400" dirty="0"/>
              <a:t>Each course should decide in advance whether it will seek to assess learners</a:t>
            </a:r>
          </a:p>
          <a:p>
            <a:pPr marL="342900" indent="-342900">
              <a:lnSpc>
                <a:spcPct val="110000"/>
              </a:lnSpc>
              <a:spcAft>
                <a:spcPts val="600"/>
              </a:spcAft>
              <a:buFont typeface="Wingdings" panose="05000000000000000000" pitchFamily="2" charset="2"/>
              <a:buChar char="v"/>
            </a:pPr>
            <a:r>
              <a:rPr lang="en-GB" sz="2400" dirty="0"/>
              <a:t>Courses can be:</a:t>
            </a:r>
          </a:p>
          <a:p>
            <a:pPr marL="717550" lvl="1" indent="-342900">
              <a:lnSpc>
                <a:spcPct val="110000"/>
              </a:lnSpc>
              <a:spcAft>
                <a:spcPts val="600"/>
              </a:spcAft>
              <a:buFont typeface="Courier New" panose="02070309020205020404" pitchFamily="49" charset="0"/>
              <a:buChar char="o"/>
              <a:tabLst>
                <a:tab pos="354013" algn="l"/>
              </a:tabLst>
            </a:pPr>
            <a:r>
              <a:rPr lang="en-GB" sz="2000" b="1" dirty="0"/>
              <a:t>Attendance only</a:t>
            </a:r>
            <a:r>
              <a:rPr lang="en-GB" sz="2000" dirty="0"/>
              <a:t>: while they will still involved skills learning and practice, there is no systematic attempt to evaluate learners</a:t>
            </a:r>
          </a:p>
          <a:p>
            <a:pPr marL="717550" lvl="1" indent="-342900">
              <a:lnSpc>
                <a:spcPct val="110000"/>
              </a:lnSpc>
              <a:spcAft>
                <a:spcPts val="600"/>
              </a:spcAft>
              <a:buFont typeface="Courier New" panose="02070309020205020404" pitchFamily="49" charset="0"/>
              <a:buChar char="o"/>
              <a:tabLst>
                <a:tab pos="354013" algn="l"/>
              </a:tabLst>
            </a:pPr>
            <a:r>
              <a:rPr lang="en-GB" sz="2000" b="1" dirty="0"/>
              <a:t>Formative assessment</a:t>
            </a:r>
            <a:r>
              <a:rPr lang="en-GB" sz="2000" dirty="0"/>
              <a:t>: the Instructors will assess learners according to pre-defined checklists but there is no prescriptive pass/fail grade</a:t>
            </a:r>
          </a:p>
          <a:p>
            <a:pPr marL="717550" lvl="1" indent="-342900">
              <a:lnSpc>
                <a:spcPct val="110000"/>
              </a:lnSpc>
              <a:spcAft>
                <a:spcPts val="600"/>
              </a:spcAft>
              <a:buFont typeface="Courier New" panose="02070309020205020404" pitchFamily="49" charset="0"/>
              <a:buChar char="o"/>
              <a:tabLst>
                <a:tab pos="354013" algn="l"/>
              </a:tabLst>
            </a:pPr>
            <a:r>
              <a:rPr lang="en-GB" sz="2000" b="1" dirty="0"/>
              <a:t>Summative assessment</a:t>
            </a:r>
            <a:r>
              <a:rPr lang="en-GB" sz="2000" dirty="0"/>
              <a:t>: the Instructors will assess learners and assign a pass/fail grade</a:t>
            </a:r>
          </a:p>
          <a:p>
            <a:pPr marL="354013" lvl="1" indent="-354013">
              <a:lnSpc>
                <a:spcPct val="110000"/>
              </a:lnSpc>
              <a:spcAft>
                <a:spcPts val="600"/>
              </a:spcAft>
              <a:buFont typeface="Wingdings" panose="05000000000000000000" pitchFamily="2" charset="2"/>
              <a:buChar char="v"/>
              <a:tabLst>
                <a:tab pos="354013" algn="l"/>
              </a:tabLst>
            </a:pPr>
            <a:r>
              <a:rPr lang="en-GB" sz="2400" dirty="0"/>
              <a:t>Certificates can be awarded accordingly</a:t>
            </a:r>
          </a:p>
          <a:p>
            <a:pPr marL="354013" lvl="1" indent="-354013">
              <a:lnSpc>
                <a:spcPct val="110000"/>
              </a:lnSpc>
              <a:spcAft>
                <a:spcPts val="600"/>
              </a:spcAft>
              <a:buFont typeface="Wingdings" panose="05000000000000000000" pitchFamily="2" charset="2"/>
              <a:buChar char="v"/>
              <a:tabLst>
                <a:tab pos="354013" algn="l"/>
              </a:tabLst>
            </a:pPr>
            <a:r>
              <a:rPr lang="en-GB" sz="2400" dirty="0"/>
              <a:t>A fail grade could lead to a second attempt on the day or a retake of the course</a:t>
            </a:r>
          </a:p>
          <a:p>
            <a:pPr marL="354013" lvl="1" indent="-354013">
              <a:lnSpc>
                <a:spcPct val="110000"/>
              </a:lnSpc>
              <a:spcAft>
                <a:spcPts val="600"/>
              </a:spcAft>
              <a:buFont typeface="Wingdings" panose="05000000000000000000" pitchFamily="2" charset="2"/>
              <a:buChar char="v"/>
              <a:tabLst>
                <a:tab pos="354013" algn="l"/>
              </a:tabLst>
            </a:pPr>
            <a:r>
              <a:rPr lang="en-GB" sz="2400" dirty="0"/>
              <a:t>The course can also incorporate written test as part of assessment</a:t>
            </a:r>
          </a:p>
          <a:p>
            <a:pPr marL="342900" indent="-342900">
              <a:lnSpc>
                <a:spcPct val="110000"/>
              </a:lnSpc>
              <a:spcAft>
                <a:spcPts val="1200"/>
              </a:spcAft>
              <a:buFont typeface="Wingdings" panose="05000000000000000000" pitchFamily="2" charset="2"/>
              <a:buChar char="v"/>
            </a:pPr>
            <a:r>
              <a:rPr lang="en-GB" sz="2400" u="sng" dirty="0"/>
              <a:t>Ordinarily, summative assessment is only conducted when the course is externally validated by a training body</a:t>
            </a:r>
          </a:p>
        </p:txBody>
      </p:sp>
      <p:sp>
        <p:nvSpPr>
          <p:cNvPr id="2" name="TextBox 1">
            <a:extLst>
              <a:ext uri="{FF2B5EF4-FFF2-40B4-BE49-F238E27FC236}">
                <a16:creationId xmlns:a16="http://schemas.microsoft.com/office/drawing/2014/main" id="{32D099D5-2C5C-57E4-E652-66B45026056A}"/>
              </a:ext>
            </a:extLst>
          </p:cNvPr>
          <p:cNvSpPr txBox="1"/>
          <p:nvPr/>
        </p:nvSpPr>
        <p:spPr>
          <a:xfrm>
            <a:off x="320040" y="4286250"/>
            <a:ext cx="11567160" cy="1800493"/>
          </a:xfrm>
          <a:prstGeom prst="rect">
            <a:avLst/>
          </a:prstGeom>
          <a:solidFill>
            <a:schemeClr val="bg1"/>
          </a:solidFill>
          <a:ln w="57150">
            <a:solidFill>
              <a:srgbClr val="C00000"/>
            </a:solidFill>
          </a:ln>
        </p:spPr>
        <p:txBody>
          <a:bodyPr wrap="square" rtlCol="0">
            <a:spAutoFit/>
          </a:bodyPr>
          <a:lstStyle/>
          <a:p>
            <a:pPr>
              <a:spcAft>
                <a:spcPts val="600"/>
              </a:spcAft>
            </a:pPr>
            <a:r>
              <a:rPr lang="en-GB" sz="2400" dirty="0"/>
              <a:t>In pairs, discuss:</a:t>
            </a:r>
          </a:p>
          <a:p>
            <a:pPr marL="536575" indent="-536575">
              <a:spcAft>
                <a:spcPts val="600"/>
              </a:spcAft>
              <a:buFont typeface="Wingdings" panose="05000000000000000000" pitchFamily="2" charset="2"/>
              <a:buChar char="v"/>
            </a:pPr>
            <a:r>
              <a:rPr lang="en-GB" sz="2400" dirty="0"/>
              <a:t>The advantages of each assessment method or non-assessment</a:t>
            </a:r>
          </a:p>
          <a:p>
            <a:pPr marL="536575" indent="-536575">
              <a:spcAft>
                <a:spcPts val="600"/>
              </a:spcAft>
              <a:buFont typeface="Wingdings" panose="05000000000000000000" pitchFamily="2" charset="2"/>
              <a:buChar char="v"/>
            </a:pPr>
            <a:r>
              <a:rPr lang="en-GB" sz="2400" dirty="0"/>
              <a:t>Why give certificates?</a:t>
            </a:r>
          </a:p>
          <a:p>
            <a:pPr marL="536575" indent="-536575">
              <a:spcAft>
                <a:spcPts val="600"/>
              </a:spcAft>
              <a:buFont typeface="Wingdings" panose="05000000000000000000" pitchFamily="2" charset="2"/>
              <a:buChar char="v"/>
            </a:pPr>
            <a:r>
              <a:rPr lang="en-GB" sz="2400" dirty="0"/>
              <a:t>Do certificates need to be formally linked to an official training body?</a:t>
            </a:r>
          </a:p>
        </p:txBody>
      </p:sp>
      <p:pic>
        <p:nvPicPr>
          <p:cNvPr id="1026" name="Picture 2" descr="Free custom printable funny certificate templates | Canva">
            <a:extLst>
              <a:ext uri="{FF2B5EF4-FFF2-40B4-BE49-F238E27FC236}">
                <a16:creationId xmlns:a16="http://schemas.microsoft.com/office/drawing/2014/main" id="{DC64BBE1-1DFC-2325-DED3-E3764E69BFA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45300" y="811530"/>
            <a:ext cx="4527233" cy="3200400"/>
          </a:xfrm>
          <a:prstGeom prst="rect">
            <a:avLst/>
          </a:prstGeom>
          <a:noFill/>
          <a:ln w="57150">
            <a:solidFill>
              <a:srgbClr val="C00000"/>
            </a:solidFill>
          </a:ln>
          <a:extLst>
            <a:ext uri="{909E8E84-426E-40DD-AFC4-6F175D3DCCD1}">
              <a14:hiddenFill xmlns:a14="http://schemas.microsoft.com/office/drawing/2010/main">
                <a:solidFill>
                  <a:srgbClr val="FFFFFF"/>
                </a:solidFill>
              </a14:hiddenFill>
            </a:ext>
          </a:extLst>
        </p:spPr>
      </p:pic>
      <p:pic>
        <p:nvPicPr>
          <p:cNvPr id="1028" name="Picture 4" descr="Free Certificate Templates | Certifier">
            <a:extLst>
              <a:ext uri="{FF2B5EF4-FFF2-40B4-BE49-F238E27FC236}">
                <a16:creationId xmlns:a16="http://schemas.microsoft.com/office/drawing/2014/main" id="{AA6E73CB-C421-590F-4F9A-D191F7570C1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04660" y="815339"/>
            <a:ext cx="4709160" cy="3329553"/>
          </a:xfrm>
          <a:prstGeom prst="rect">
            <a:avLst/>
          </a:prstGeom>
          <a:noFill/>
          <a:ln w="57150">
            <a:solidFill>
              <a:srgbClr val="C00000"/>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2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5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026"/>
                                        </p:tgtEl>
                                        <p:attrNameLst>
                                          <p:attrName>style.visibility</p:attrName>
                                        </p:attrNameLst>
                                      </p:cBhvr>
                                      <p:to>
                                        <p:strVal val="visible"/>
                                      </p:to>
                                    </p:set>
                                    <p:animEffect transition="in" filter="fade">
                                      <p:cBhvr>
                                        <p:cTn id="37" dur="500"/>
                                        <p:tgtEl>
                                          <p:spTgt spid="1026"/>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nodeType="clickEffect">
                                  <p:stCondLst>
                                    <p:cond delay="0"/>
                                  </p:stCondLst>
                                  <p:childTnLst>
                                    <p:animEffect transition="out" filter="fade">
                                      <p:cBhvr>
                                        <p:cTn id="41" dur="500"/>
                                        <p:tgtEl>
                                          <p:spTgt spid="1026"/>
                                        </p:tgtEl>
                                      </p:cBhvr>
                                    </p:animEffect>
                                    <p:set>
                                      <p:cBhvr>
                                        <p:cTn id="42" dur="1" fill="hold">
                                          <p:stCondLst>
                                            <p:cond delay="499"/>
                                          </p:stCondLst>
                                        </p:cTn>
                                        <p:tgtEl>
                                          <p:spTgt spid="1026"/>
                                        </p:tgtEl>
                                        <p:attrNameLst>
                                          <p:attrName>style.visibility</p:attrName>
                                        </p:attrNameLst>
                                      </p:cBhvr>
                                      <p:to>
                                        <p:strVal val="hidden"/>
                                      </p:to>
                                    </p:set>
                                  </p:childTnLst>
                                </p:cTn>
                              </p:par>
                              <p:par>
                                <p:cTn id="43" presetID="10" presetClass="entr" presetSubtype="0" fill="hold" nodeType="withEffect">
                                  <p:stCondLst>
                                    <p:cond delay="0"/>
                                  </p:stCondLst>
                                  <p:childTnLst>
                                    <p:set>
                                      <p:cBhvr>
                                        <p:cTn id="44" dur="1" fill="hold">
                                          <p:stCondLst>
                                            <p:cond delay="0"/>
                                          </p:stCondLst>
                                        </p:cTn>
                                        <p:tgtEl>
                                          <p:spTgt spid="1028"/>
                                        </p:tgtEl>
                                        <p:attrNameLst>
                                          <p:attrName>style.visibility</p:attrName>
                                        </p:attrNameLst>
                                      </p:cBhvr>
                                      <p:to>
                                        <p:strVal val="visible"/>
                                      </p:to>
                                    </p:set>
                                    <p:animEffect transition="in" filter="fade">
                                      <p:cBhvr>
                                        <p:cTn id="45" dur="500"/>
                                        <p:tgtEl>
                                          <p:spTgt spid="1028"/>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xit" presetSubtype="0" fill="hold" nodeType="clickEffect">
                                  <p:stCondLst>
                                    <p:cond delay="0"/>
                                  </p:stCondLst>
                                  <p:childTnLst>
                                    <p:animEffect transition="out" filter="fade">
                                      <p:cBhvr>
                                        <p:cTn id="49" dur="500"/>
                                        <p:tgtEl>
                                          <p:spTgt spid="1028"/>
                                        </p:tgtEl>
                                      </p:cBhvr>
                                    </p:animEffect>
                                    <p:set>
                                      <p:cBhvr>
                                        <p:cTn id="50" dur="1" fill="hold">
                                          <p:stCondLst>
                                            <p:cond delay="499"/>
                                          </p:stCondLst>
                                        </p:cTn>
                                        <p:tgtEl>
                                          <p:spTgt spid="1028"/>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5">
                                            <p:txEl>
                                              <p:pRg st="6" end="6"/>
                                            </p:txEl>
                                          </p:spTgt>
                                        </p:tgtEl>
                                        <p:attrNameLst>
                                          <p:attrName>style.visibility</p:attrName>
                                        </p:attrNameLst>
                                      </p:cBhvr>
                                      <p:to>
                                        <p:strVal val="visible"/>
                                      </p:to>
                                    </p:set>
                                    <p:animEffect transition="in" filter="fade">
                                      <p:cBhvr>
                                        <p:cTn id="55" dur="500"/>
                                        <p:tgtEl>
                                          <p:spTgt spid="5">
                                            <p:txEl>
                                              <p:pRg st="6" end="6"/>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5">
                                            <p:txEl>
                                              <p:pRg st="7" end="7"/>
                                            </p:txEl>
                                          </p:spTgt>
                                        </p:tgtEl>
                                        <p:attrNameLst>
                                          <p:attrName>style.visibility</p:attrName>
                                        </p:attrNameLst>
                                      </p:cBhvr>
                                      <p:to>
                                        <p:strVal val="visible"/>
                                      </p:to>
                                    </p:set>
                                    <p:animEffect transition="in" filter="fade">
                                      <p:cBhvr>
                                        <p:cTn id="60" dur="500"/>
                                        <p:tgtEl>
                                          <p:spTgt spid="5">
                                            <p:txEl>
                                              <p:pRg st="7" end="7"/>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5">
                                            <p:txEl>
                                              <p:pRg st="8" end="8"/>
                                            </p:txEl>
                                          </p:spTgt>
                                        </p:tgtEl>
                                        <p:attrNameLst>
                                          <p:attrName>style.visibility</p:attrName>
                                        </p:attrNameLst>
                                      </p:cBhvr>
                                      <p:to>
                                        <p:strVal val="visible"/>
                                      </p:to>
                                    </p:set>
                                    <p:animEffect transition="in" filter="fade">
                                      <p:cBhvr>
                                        <p:cTn id="65" dur="500"/>
                                        <p:tgtEl>
                                          <p:spTgt spid="5">
                                            <p:txEl>
                                              <p:pRg st="8" end="8"/>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2"/>
                                        </p:tgtEl>
                                        <p:attrNameLst>
                                          <p:attrName>style.visibility</p:attrName>
                                        </p:attrNameLst>
                                      </p:cBhvr>
                                      <p:to>
                                        <p:strVal val="visible"/>
                                      </p:to>
                                    </p:set>
                                    <p:animEffect transition="in" filter="fade">
                                      <p:cBhvr>
                                        <p:cTn id="70" dur="500"/>
                                        <p:tgtEl>
                                          <p:spTgt spid="2"/>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xit" presetSubtype="0" fill="hold" grpId="1" nodeType="clickEffect">
                                  <p:stCondLst>
                                    <p:cond delay="0"/>
                                  </p:stCondLst>
                                  <p:childTnLst>
                                    <p:animEffect transition="out" filter="fade">
                                      <p:cBhvr>
                                        <p:cTn id="74" dur="500"/>
                                        <p:tgtEl>
                                          <p:spTgt spid="2"/>
                                        </p:tgtEl>
                                      </p:cBhvr>
                                    </p:animEffect>
                                    <p:set>
                                      <p:cBhvr>
                                        <p:cTn id="75"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2" grpId="0" animBg="1"/>
      <p:bldP spid="2"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49D5AB-745C-82E9-4694-8D62ADFCFCC1}"/>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7DF9C29D-0953-ABD6-3491-355469BC2ECE}"/>
              </a:ext>
            </a:extLst>
          </p:cNvPr>
          <p:cNvSpPr txBox="1">
            <a:spLocks/>
          </p:cNvSpPr>
          <p:nvPr/>
        </p:nvSpPr>
        <p:spPr>
          <a:xfrm>
            <a:off x="587050" y="178749"/>
            <a:ext cx="1136080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200" b="1">
                <a:solidFill>
                  <a:srgbClr val="C00000"/>
                </a:solidFill>
                <a:latin typeface="Montserrat Medium" panose="020F0502020204030204" pitchFamily="34" charset="0"/>
              </a:rPr>
              <a:t>GROUP ROLES (Honey)</a:t>
            </a:r>
            <a:br>
              <a:rPr lang="fr-FR" sz="1600" b="1" dirty="0">
                <a:solidFill>
                  <a:srgbClr val="C00000"/>
                </a:solidFill>
                <a:latin typeface="Montserrat Medium" panose="00000600000000000000" pitchFamily="2" charset="0"/>
              </a:rPr>
            </a:br>
            <a:endParaRPr lang="en-US" sz="1600" b="1" dirty="0">
              <a:solidFill>
                <a:srgbClr val="C00000"/>
              </a:solidFill>
              <a:latin typeface="Montserrat Medium" panose="020F0502020204030204" pitchFamily="34" charset="0"/>
            </a:endParaRPr>
          </a:p>
        </p:txBody>
      </p:sp>
      <p:sp>
        <p:nvSpPr>
          <p:cNvPr id="2" name="Rectangle: Rounded Corners 1">
            <a:extLst>
              <a:ext uri="{FF2B5EF4-FFF2-40B4-BE49-F238E27FC236}">
                <a16:creationId xmlns:a16="http://schemas.microsoft.com/office/drawing/2014/main" id="{00E8BF7E-D026-D5D0-FE16-6D507FBF0E9B}"/>
              </a:ext>
            </a:extLst>
          </p:cNvPr>
          <p:cNvSpPr/>
          <p:nvPr/>
        </p:nvSpPr>
        <p:spPr>
          <a:xfrm>
            <a:off x="3232298" y="963825"/>
            <a:ext cx="8537944" cy="801179"/>
          </a:xfrm>
          <a:prstGeom prst="roundRect">
            <a:avLst/>
          </a:prstGeom>
          <a:solidFill>
            <a:srgbClr val="EF7D85"/>
          </a:solidFill>
        </p:spPr>
        <p:style>
          <a:lnRef idx="2">
            <a:schemeClr val="accent1">
              <a:shade val="15000"/>
            </a:schemeClr>
          </a:lnRef>
          <a:fillRef idx="1">
            <a:schemeClr val="accent1"/>
          </a:fillRef>
          <a:effectRef idx="0">
            <a:schemeClr val="accent1"/>
          </a:effectRef>
          <a:fontRef idx="minor">
            <a:schemeClr val="lt1"/>
          </a:fontRef>
        </p:style>
        <p:txBody>
          <a:bodyPr numCol="1" rtlCol="0" anchor="t">
            <a:normAutofit/>
          </a:bodyPr>
          <a:lstStyle/>
          <a:p>
            <a:pPr marL="542925" indent="-285750">
              <a:lnSpc>
                <a:spcPct val="110000"/>
              </a:lnSpc>
              <a:buFont typeface="Wingdings" panose="05000000000000000000" pitchFamily="2" charset="2"/>
              <a:buChar char="q"/>
            </a:pPr>
            <a:r>
              <a:rPr lang="en-GB" sz="1600" b="1" dirty="0">
                <a:solidFill>
                  <a:schemeClr val="accent2"/>
                </a:solidFill>
              </a:rPr>
              <a:t>Makes sure the team has clear objectives and members are engaged</a:t>
            </a:r>
          </a:p>
          <a:p>
            <a:pPr marL="542925" indent="-285750">
              <a:lnSpc>
                <a:spcPct val="110000"/>
              </a:lnSpc>
              <a:buFont typeface="Wingdings" panose="05000000000000000000" pitchFamily="2" charset="2"/>
              <a:buChar char="q"/>
            </a:pPr>
            <a:r>
              <a:rPr lang="en-GB" sz="1600" b="1" dirty="0">
                <a:solidFill>
                  <a:schemeClr val="accent2"/>
                </a:solidFill>
              </a:rPr>
              <a:t>They are organised, focus on time management and can set realistic targets</a:t>
            </a:r>
            <a:endParaRPr lang="fr-FR" sz="1600" b="1" dirty="0">
              <a:solidFill>
                <a:schemeClr val="accent2"/>
              </a:solidFill>
            </a:endParaRPr>
          </a:p>
        </p:txBody>
      </p:sp>
      <p:sp>
        <p:nvSpPr>
          <p:cNvPr id="3" name="Rectangle: Rounded Corners 2">
            <a:extLst>
              <a:ext uri="{FF2B5EF4-FFF2-40B4-BE49-F238E27FC236}">
                <a16:creationId xmlns:a16="http://schemas.microsoft.com/office/drawing/2014/main" id="{0F905E04-F304-DF37-04BC-C5E93E5D3BBF}"/>
              </a:ext>
            </a:extLst>
          </p:cNvPr>
          <p:cNvSpPr/>
          <p:nvPr/>
        </p:nvSpPr>
        <p:spPr>
          <a:xfrm>
            <a:off x="3234087" y="2084419"/>
            <a:ext cx="8537944" cy="801179"/>
          </a:xfrm>
          <a:prstGeom prst="roundRect">
            <a:avLst/>
          </a:prstGeom>
          <a:solidFill>
            <a:srgbClr val="EF7D85"/>
          </a:solidFill>
        </p:spPr>
        <p:style>
          <a:lnRef idx="2">
            <a:schemeClr val="accent1">
              <a:shade val="15000"/>
            </a:schemeClr>
          </a:lnRef>
          <a:fillRef idx="1">
            <a:schemeClr val="accent1"/>
          </a:fillRef>
          <a:effectRef idx="0">
            <a:schemeClr val="accent1"/>
          </a:effectRef>
          <a:fontRef idx="minor">
            <a:schemeClr val="lt1"/>
          </a:fontRef>
        </p:style>
        <p:txBody>
          <a:bodyPr numCol="1" rtlCol="0" anchor="t">
            <a:normAutofit fontScale="92500"/>
          </a:bodyPr>
          <a:lstStyle/>
          <a:p>
            <a:pPr marL="542925" indent="-285750">
              <a:lnSpc>
                <a:spcPct val="110000"/>
              </a:lnSpc>
              <a:buFont typeface="Wingdings" panose="05000000000000000000" pitchFamily="2" charset="2"/>
              <a:buChar char="q"/>
            </a:pPr>
            <a:r>
              <a:rPr lang="en-GB" sz="1600" b="1" dirty="0">
                <a:solidFill>
                  <a:schemeClr val="accent2"/>
                </a:solidFill>
              </a:rPr>
              <a:t>Questions effectiveness and drives for improvements</a:t>
            </a:r>
          </a:p>
          <a:p>
            <a:pPr marL="542925" indent="-285750">
              <a:lnSpc>
                <a:spcPct val="110000"/>
              </a:lnSpc>
              <a:buFont typeface="Wingdings" panose="05000000000000000000" pitchFamily="2" charset="2"/>
              <a:buChar char="q"/>
            </a:pPr>
            <a:r>
              <a:rPr lang="en-GB" sz="1600" b="1" dirty="0">
                <a:solidFill>
                  <a:schemeClr val="accent2"/>
                </a:solidFill>
              </a:rPr>
              <a:t>Able to explain ideas clearly and are always thinking about how to do things better.</a:t>
            </a:r>
            <a:endParaRPr lang="fr-FR" sz="1600" b="1" dirty="0">
              <a:solidFill>
                <a:schemeClr val="accent2"/>
              </a:solidFill>
            </a:endParaRPr>
          </a:p>
        </p:txBody>
      </p:sp>
      <p:sp>
        <p:nvSpPr>
          <p:cNvPr id="4" name="Rectangle: Rounded Corners 3">
            <a:extLst>
              <a:ext uri="{FF2B5EF4-FFF2-40B4-BE49-F238E27FC236}">
                <a16:creationId xmlns:a16="http://schemas.microsoft.com/office/drawing/2014/main" id="{7FA6F9F5-0EBD-F04B-7294-7BCAA92303A8}"/>
              </a:ext>
            </a:extLst>
          </p:cNvPr>
          <p:cNvSpPr/>
          <p:nvPr/>
        </p:nvSpPr>
        <p:spPr>
          <a:xfrm>
            <a:off x="587050" y="882506"/>
            <a:ext cx="2932327" cy="10080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3200" dirty="0"/>
              <a:t>Leader</a:t>
            </a:r>
          </a:p>
        </p:txBody>
      </p:sp>
      <p:sp>
        <p:nvSpPr>
          <p:cNvPr id="5" name="Rectangle: Rounded Corners 4">
            <a:extLst>
              <a:ext uri="{FF2B5EF4-FFF2-40B4-BE49-F238E27FC236}">
                <a16:creationId xmlns:a16="http://schemas.microsoft.com/office/drawing/2014/main" id="{7CBC67D9-E289-CEF1-3E12-338E00FE8FBA}"/>
              </a:ext>
            </a:extLst>
          </p:cNvPr>
          <p:cNvSpPr/>
          <p:nvPr/>
        </p:nvSpPr>
        <p:spPr>
          <a:xfrm>
            <a:off x="3232298" y="4290791"/>
            <a:ext cx="8537944" cy="896298"/>
          </a:xfrm>
          <a:prstGeom prst="roundRect">
            <a:avLst/>
          </a:prstGeom>
          <a:solidFill>
            <a:srgbClr val="EF7D85"/>
          </a:solidFill>
        </p:spPr>
        <p:style>
          <a:lnRef idx="2">
            <a:schemeClr val="accent1">
              <a:shade val="15000"/>
            </a:schemeClr>
          </a:lnRef>
          <a:fillRef idx="1">
            <a:schemeClr val="accent1"/>
          </a:fillRef>
          <a:effectRef idx="0">
            <a:schemeClr val="accent1"/>
          </a:effectRef>
          <a:fontRef idx="minor">
            <a:schemeClr val="lt1"/>
          </a:fontRef>
        </p:style>
        <p:txBody>
          <a:bodyPr numCol="1" rtlCol="0" anchor="t">
            <a:normAutofit/>
          </a:bodyPr>
          <a:lstStyle/>
          <a:p>
            <a:pPr marL="542925" indent="-285750">
              <a:lnSpc>
                <a:spcPct val="110000"/>
              </a:lnSpc>
              <a:buFont typeface="Wingdings" panose="05000000000000000000" pitchFamily="2" charset="2"/>
              <a:buChar char="q"/>
            </a:pPr>
            <a:r>
              <a:rPr lang="en-GB" sz="1600" b="1" dirty="0">
                <a:solidFill>
                  <a:schemeClr val="accent2"/>
                </a:solidFill>
              </a:rPr>
              <a:t>Produces ideas and thinks through those proposed by others</a:t>
            </a:r>
          </a:p>
          <a:p>
            <a:pPr marL="542925" indent="-285750">
              <a:lnSpc>
                <a:spcPct val="110000"/>
              </a:lnSpc>
              <a:buFont typeface="Wingdings" panose="05000000000000000000" pitchFamily="2" charset="2"/>
              <a:buChar char="q"/>
            </a:pPr>
            <a:r>
              <a:rPr lang="en-GB" sz="1600" b="1" dirty="0">
                <a:solidFill>
                  <a:schemeClr val="accent2"/>
                </a:solidFill>
              </a:rPr>
              <a:t>Logical and can break down tasks into steps and put information in order</a:t>
            </a:r>
          </a:p>
        </p:txBody>
      </p:sp>
      <p:sp>
        <p:nvSpPr>
          <p:cNvPr id="6" name="Rectangle: Rounded Corners 5">
            <a:extLst>
              <a:ext uri="{FF2B5EF4-FFF2-40B4-BE49-F238E27FC236}">
                <a16:creationId xmlns:a16="http://schemas.microsoft.com/office/drawing/2014/main" id="{8DCA81B6-A3BD-172A-ACB4-C8681CDCC153}"/>
              </a:ext>
            </a:extLst>
          </p:cNvPr>
          <p:cNvSpPr/>
          <p:nvPr/>
        </p:nvSpPr>
        <p:spPr>
          <a:xfrm>
            <a:off x="3232298" y="5438643"/>
            <a:ext cx="8537944" cy="801179"/>
          </a:xfrm>
          <a:prstGeom prst="roundRect">
            <a:avLst/>
          </a:prstGeom>
          <a:solidFill>
            <a:srgbClr val="EF7D85"/>
          </a:solidFill>
        </p:spPr>
        <p:style>
          <a:lnRef idx="2">
            <a:schemeClr val="accent1">
              <a:shade val="15000"/>
            </a:schemeClr>
          </a:lnRef>
          <a:fillRef idx="1">
            <a:schemeClr val="accent1"/>
          </a:fillRef>
          <a:effectRef idx="0">
            <a:schemeClr val="accent1"/>
          </a:effectRef>
          <a:fontRef idx="minor">
            <a:schemeClr val="lt1"/>
          </a:fontRef>
        </p:style>
        <p:txBody>
          <a:bodyPr numCol="1" rtlCol="0" anchor="t">
            <a:normAutofit fontScale="92500"/>
          </a:bodyPr>
          <a:lstStyle/>
          <a:p>
            <a:pPr marL="542925" indent="-285750">
              <a:lnSpc>
                <a:spcPct val="110000"/>
              </a:lnSpc>
              <a:buFont typeface="Wingdings" panose="05000000000000000000" pitchFamily="2" charset="2"/>
              <a:buChar char="q"/>
            </a:pPr>
            <a:r>
              <a:rPr lang="en-GB" sz="1600" b="1" dirty="0">
                <a:solidFill>
                  <a:schemeClr val="accent2"/>
                </a:solidFill>
              </a:rPr>
              <a:t>Eases tension and promotes harmony</a:t>
            </a:r>
          </a:p>
          <a:p>
            <a:pPr marL="542925" indent="-285750">
              <a:lnSpc>
                <a:spcPct val="110000"/>
              </a:lnSpc>
              <a:buFont typeface="Wingdings" panose="05000000000000000000" pitchFamily="2" charset="2"/>
              <a:buChar char="q"/>
            </a:pPr>
            <a:r>
              <a:rPr lang="en-GB" sz="1600" b="1" dirty="0">
                <a:solidFill>
                  <a:schemeClr val="accent2"/>
                </a:solidFill>
              </a:rPr>
              <a:t>Work well with people and listen to suggestions, staying calm when there is conflict </a:t>
            </a:r>
          </a:p>
        </p:txBody>
      </p:sp>
      <p:sp>
        <p:nvSpPr>
          <p:cNvPr id="8" name="Rectangle: Rounded Corners 7">
            <a:extLst>
              <a:ext uri="{FF2B5EF4-FFF2-40B4-BE49-F238E27FC236}">
                <a16:creationId xmlns:a16="http://schemas.microsoft.com/office/drawing/2014/main" id="{C23F84FD-5761-8330-0FCA-0E9F5F2531DF}"/>
              </a:ext>
            </a:extLst>
          </p:cNvPr>
          <p:cNvSpPr/>
          <p:nvPr/>
        </p:nvSpPr>
        <p:spPr>
          <a:xfrm>
            <a:off x="3232298" y="3198859"/>
            <a:ext cx="8537944" cy="801179"/>
          </a:xfrm>
          <a:prstGeom prst="roundRect">
            <a:avLst/>
          </a:prstGeom>
          <a:solidFill>
            <a:srgbClr val="EF7D85"/>
          </a:solidFill>
        </p:spPr>
        <p:style>
          <a:lnRef idx="2">
            <a:schemeClr val="accent1">
              <a:shade val="15000"/>
            </a:schemeClr>
          </a:lnRef>
          <a:fillRef idx="1">
            <a:schemeClr val="accent1"/>
          </a:fillRef>
          <a:effectRef idx="0">
            <a:schemeClr val="accent1"/>
          </a:effectRef>
          <a:fontRef idx="minor">
            <a:schemeClr val="lt1"/>
          </a:fontRef>
        </p:style>
        <p:txBody>
          <a:bodyPr numCol="1" rtlCol="0" anchor="t">
            <a:normAutofit/>
          </a:bodyPr>
          <a:lstStyle/>
          <a:p>
            <a:pPr marL="542925" indent="-285750">
              <a:lnSpc>
                <a:spcPct val="110000"/>
              </a:lnSpc>
              <a:buFont typeface="Wingdings" panose="05000000000000000000" pitchFamily="2" charset="2"/>
              <a:buChar char="q"/>
            </a:pPr>
            <a:r>
              <a:rPr lang="en-GB" sz="1600" b="1" dirty="0">
                <a:solidFill>
                  <a:schemeClr val="accent2"/>
                </a:solidFill>
              </a:rPr>
              <a:t>Encourages progress and takes on practical jobs</a:t>
            </a:r>
          </a:p>
          <a:p>
            <a:pPr marL="542925" indent="-285750">
              <a:lnSpc>
                <a:spcPct val="110000"/>
              </a:lnSpc>
              <a:buFont typeface="Wingdings" panose="05000000000000000000" pitchFamily="2" charset="2"/>
              <a:buChar char="q"/>
            </a:pPr>
            <a:r>
              <a:rPr lang="en-GB" sz="1600" b="1" dirty="0">
                <a:solidFill>
                  <a:schemeClr val="accent2"/>
                </a:solidFill>
              </a:rPr>
              <a:t>Task-oriented and ask for advice or input when they are stuck on a problem</a:t>
            </a:r>
            <a:endParaRPr lang="fr-FR" sz="1600" b="1" dirty="0">
              <a:solidFill>
                <a:schemeClr val="accent2"/>
              </a:solidFill>
            </a:endParaRPr>
          </a:p>
        </p:txBody>
      </p:sp>
      <p:sp>
        <p:nvSpPr>
          <p:cNvPr id="9" name="Rectangle: Rounded Corners 8">
            <a:extLst>
              <a:ext uri="{FF2B5EF4-FFF2-40B4-BE49-F238E27FC236}">
                <a16:creationId xmlns:a16="http://schemas.microsoft.com/office/drawing/2014/main" id="{5812F126-7DD4-5251-7A44-78886D9FD0E5}"/>
              </a:ext>
            </a:extLst>
          </p:cNvPr>
          <p:cNvSpPr/>
          <p:nvPr/>
        </p:nvSpPr>
        <p:spPr>
          <a:xfrm>
            <a:off x="587049" y="1978405"/>
            <a:ext cx="2932327" cy="10080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3200" dirty="0"/>
              <a:t>Challenger</a:t>
            </a:r>
          </a:p>
        </p:txBody>
      </p:sp>
      <p:sp>
        <p:nvSpPr>
          <p:cNvPr id="10" name="Rectangle: Rounded Corners 9">
            <a:extLst>
              <a:ext uri="{FF2B5EF4-FFF2-40B4-BE49-F238E27FC236}">
                <a16:creationId xmlns:a16="http://schemas.microsoft.com/office/drawing/2014/main" id="{98676A83-AEB7-BBC1-D441-4691B7CA1C6F}"/>
              </a:ext>
            </a:extLst>
          </p:cNvPr>
          <p:cNvSpPr/>
          <p:nvPr/>
        </p:nvSpPr>
        <p:spPr>
          <a:xfrm>
            <a:off x="587048" y="3085202"/>
            <a:ext cx="2932327" cy="10080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3200" dirty="0" err="1"/>
              <a:t>Worker</a:t>
            </a:r>
            <a:endParaRPr lang="fr-FR" sz="4800" dirty="0"/>
          </a:p>
        </p:txBody>
      </p:sp>
      <p:sp>
        <p:nvSpPr>
          <p:cNvPr id="12" name="Rectangle: Rounded Corners 11">
            <a:extLst>
              <a:ext uri="{FF2B5EF4-FFF2-40B4-BE49-F238E27FC236}">
                <a16:creationId xmlns:a16="http://schemas.microsoft.com/office/drawing/2014/main" id="{50803831-2BA0-52C1-0998-69EE8B448B11}"/>
              </a:ext>
            </a:extLst>
          </p:cNvPr>
          <p:cNvSpPr/>
          <p:nvPr/>
        </p:nvSpPr>
        <p:spPr>
          <a:xfrm>
            <a:off x="587047" y="4191997"/>
            <a:ext cx="2932327" cy="107817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3200" dirty="0" err="1"/>
              <a:t>Thinker</a:t>
            </a:r>
            <a:endParaRPr lang="fr-FR" sz="4800" dirty="0"/>
          </a:p>
        </p:txBody>
      </p:sp>
      <p:sp>
        <p:nvSpPr>
          <p:cNvPr id="13" name="Rectangle: Rounded Corners 12">
            <a:extLst>
              <a:ext uri="{FF2B5EF4-FFF2-40B4-BE49-F238E27FC236}">
                <a16:creationId xmlns:a16="http://schemas.microsoft.com/office/drawing/2014/main" id="{29F2FBF8-5DC6-4B7E-2D49-C7B5BDF8C436}"/>
              </a:ext>
            </a:extLst>
          </p:cNvPr>
          <p:cNvSpPr/>
          <p:nvPr/>
        </p:nvSpPr>
        <p:spPr>
          <a:xfrm>
            <a:off x="587047" y="5363339"/>
            <a:ext cx="2932327" cy="10080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3200" dirty="0"/>
              <a:t>Supporter</a:t>
            </a:r>
            <a:endParaRPr lang="fr-FR" sz="4800" dirty="0"/>
          </a:p>
        </p:txBody>
      </p:sp>
    </p:spTree>
    <p:extLst>
      <p:ext uri="{BB962C8B-B14F-4D97-AF65-F5344CB8AC3E}">
        <p14:creationId xmlns:p14="http://schemas.microsoft.com/office/powerpoint/2010/main" val="3459922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500"/>
                                        <p:tgtEl>
                                          <p:spTgt spid="6"/>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8" grpId="0" animBg="1"/>
      <p:bldP spid="9" grpId="0" animBg="1"/>
      <p:bldP spid="10" grpId="0" animBg="1"/>
      <p:bldP spid="12" grpId="0" animBg="1"/>
      <p:bldP spid="1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B87A46B-18F6-7FA2-40EA-FEB9B334043C}"/>
              </a:ext>
            </a:extLst>
          </p:cNvPr>
          <p:cNvSpPr txBox="1">
            <a:spLocks/>
          </p:cNvSpPr>
          <p:nvPr/>
        </p:nvSpPr>
        <p:spPr>
          <a:xfrm>
            <a:off x="587050" y="178749"/>
            <a:ext cx="1136080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600" b="1" dirty="0">
                <a:solidFill>
                  <a:srgbClr val="C00000"/>
                </a:solidFill>
                <a:latin typeface="Montserrat Medium" panose="020F0502020204030204" pitchFamily="34" charset="0"/>
              </a:rPr>
              <a:t>Adult learning vs child learning</a:t>
            </a:r>
            <a:br>
              <a:rPr lang="fr-FR" sz="1800" b="1" dirty="0">
                <a:solidFill>
                  <a:srgbClr val="C00000"/>
                </a:solidFill>
                <a:latin typeface="Montserrat Medium" panose="00000600000000000000" pitchFamily="2" charset="0"/>
              </a:rPr>
            </a:br>
            <a:endParaRPr lang="en-US" sz="1800" b="1" dirty="0">
              <a:solidFill>
                <a:srgbClr val="C00000"/>
              </a:solidFill>
              <a:latin typeface="Montserrat Medium" panose="020F0502020204030204" pitchFamily="34" charset="0"/>
            </a:endParaRPr>
          </a:p>
        </p:txBody>
      </p:sp>
      <p:sp>
        <p:nvSpPr>
          <p:cNvPr id="11" name="Content Placeholder 2">
            <a:extLst>
              <a:ext uri="{FF2B5EF4-FFF2-40B4-BE49-F238E27FC236}">
                <a16:creationId xmlns:a16="http://schemas.microsoft.com/office/drawing/2014/main" id="{20DFE30B-8EEC-A07E-BC76-5F41FCB06022}"/>
              </a:ext>
            </a:extLst>
          </p:cNvPr>
          <p:cNvSpPr txBox="1">
            <a:spLocks/>
          </p:cNvSpPr>
          <p:nvPr/>
        </p:nvSpPr>
        <p:spPr>
          <a:xfrm>
            <a:off x="755840" y="1061500"/>
            <a:ext cx="11105960" cy="5486628"/>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Arial"/>
                <a:ea typeface="Arial"/>
                <a:cs typeface="Arial"/>
                <a:sym typeface="Arial"/>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Arial"/>
                <a:ea typeface="Arial"/>
                <a:cs typeface="Arial"/>
                <a:sym typeface="Arial"/>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indent="-457200">
              <a:spcAft>
                <a:spcPts val="1200"/>
              </a:spcAft>
              <a:buClrTx/>
              <a:buSzPct val="100000"/>
              <a:buFont typeface="Wingdings" panose="05000000000000000000" pitchFamily="2" charset="2"/>
              <a:buChar char="v"/>
            </a:pPr>
            <a:r>
              <a:rPr lang="en-GB" dirty="0">
                <a:solidFill>
                  <a:schemeClr val="accent2"/>
                </a:solidFill>
              </a:rPr>
              <a:t>What is the difference between adult and child learning?</a:t>
            </a:r>
          </a:p>
          <a:p>
            <a:pPr indent="-457200">
              <a:spcAft>
                <a:spcPts val="1200"/>
              </a:spcAft>
              <a:buClrTx/>
              <a:buSzPct val="100000"/>
              <a:buFont typeface="Wingdings" panose="05000000000000000000" pitchFamily="2" charset="2"/>
              <a:buChar char="v"/>
            </a:pPr>
            <a:endParaRPr lang="en-GB" dirty="0">
              <a:solidFill>
                <a:schemeClr val="accent2"/>
              </a:solidFill>
            </a:endParaRPr>
          </a:p>
          <a:p>
            <a:pPr indent="-457200">
              <a:spcAft>
                <a:spcPts val="1200"/>
              </a:spcAft>
              <a:buClrTx/>
              <a:buSzPct val="100000"/>
              <a:buFont typeface="Wingdings" panose="05000000000000000000" pitchFamily="2" charset="2"/>
              <a:buChar char="v"/>
            </a:pPr>
            <a:endParaRPr lang="en-GB" dirty="0">
              <a:solidFill>
                <a:schemeClr val="accent2"/>
              </a:solidFill>
            </a:endParaRPr>
          </a:p>
        </p:txBody>
      </p:sp>
      <p:pic>
        <p:nvPicPr>
          <p:cNvPr id="1028" name="Picture 4" descr="Chalk &amp; Talk: How effective are traditional teaching styles in today's  schools? - Innova Design Group">
            <a:extLst>
              <a:ext uri="{FF2B5EF4-FFF2-40B4-BE49-F238E27FC236}">
                <a16:creationId xmlns:a16="http://schemas.microsoft.com/office/drawing/2014/main" id="{1DD2BA08-CB94-0276-31FA-9E8150478FB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00250" y="1771650"/>
            <a:ext cx="7429500" cy="47625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Learning Circles - Center for Teaching &amp; Learning">
            <a:extLst>
              <a:ext uri="{FF2B5EF4-FFF2-40B4-BE49-F238E27FC236}">
                <a16:creationId xmlns:a16="http://schemas.microsoft.com/office/drawing/2014/main" id="{0C790D8D-52DA-328B-A08A-29B5B4F0588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1201" y="1740781"/>
            <a:ext cx="7556499" cy="49452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882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fade">
                                      <p:cBhvr>
                                        <p:cTn id="7" dur="500"/>
                                        <p:tgtEl>
                                          <p:spTgt spid="10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30"/>
                                        </p:tgtEl>
                                        <p:attrNameLst>
                                          <p:attrName>style.visibility</p:attrName>
                                        </p:attrNameLst>
                                      </p:cBhvr>
                                      <p:to>
                                        <p:strVal val="visible"/>
                                      </p:to>
                                    </p:set>
                                    <p:animEffect transition="in" filter="fade">
                                      <p:cBhvr>
                                        <p:cTn id="12" dur="500"/>
                                        <p:tgtEl>
                                          <p:spTgt spid="10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C753D14A-B894-31A5-C510-EDB701CB2962}"/>
              </a:ext>
            </a:extLst>
          </p:cNvPr>
          <p:cNvSpPr>
            <a:spLocks noGrp="1"/>
          </p:cNvSpPr>
          <p:nvPr>
            <p:ph type="subTitle"/>
          </p:nvPr>
        </p:nvSpPr>
        <p:spPr>
          <a:xfrm>
            <a:off x="417600" y="1124350"/>
            <a:ext cx="10972320" cy="852233"/>
          </a:xfrm>
        </p:spPr>
        <p:txBody>
          <a:bodyPr/>
          <a:lstStyle/>
          <a:p>
            <a:pPr algn="l"/>
            <a:r>
              <a:rPr lang="fr-FR" sz="3733" dirty="0" err="1">
                <a:latin typeface="Montserrat Medium" panose="00000600000000000000" pitchFamily="2" charset="0"/>
              </a:rPr>
              <a:t>Cadus</a:t>
            </a:r>
            <a:r>
              <a:rPr lang="fr-FR" sz="3733" dirty="0">
                <a:latin typeface="Montserrat Medium" panose="00000600000000000000" pitchFamily="2" charset="0"/>
              </a:rPr>
              <a:t> Mission</a:t>
            </a:r>
          </a:p>
        </p:txBody>
      </p:sp>
      <p:sp>
        <p:nvSpPr>
          <p:cNvPr id="6" name="PlaceHolder 1">
            <a:extLst>
              <a:ext uri="{FF2B5EF4-FFF2-40B4-BE49-F238E27FC236}">
                <a16:creationId xmlns:a16="http://schemas.microsoft.com/office/drawing/2014/main" id="{8200C75E-E285-8612-3BC0-364357B5D169}"/>
              </a:ext>
            </a:extLst>
          </p:cNvPr>
          <p:cNvSpPr>
            <a:spLocks noGrp="1"/>
          </p:cNvSpPr>
          <p:nvPr>
            <p:ph type="title"/>
          </p:nvPr>
        </p:nvSpPr>
        <p:spPr>
          <a:xfrm>
            <a:off x="417600" y="65040"/>
            <a:ext cx="11356320" cy="1211040"/>
          </a:xfrm>
          <a:prstGeom prst="rect">
            <a:avLst/>
          </a:prstGeom>
          <a:noFill/>
          <a:ln w="0">
            <a:noFill/>
          </a:ln>
        </p:spPr>
        <p:txBody>
          <a:bodyPr spcFirstLastPara="1" wrap="square" lIns="0" tIns="121920" rIns="0" bIns="121920" anchor="b" anchorCtr="0">
            <a:normAutofit/>
          </a:bodyPr>
          <a:lstStyle/>
          <a:p>
            <a:pPr algn="l" defTabSz="1219170">
              <a:lnSpc>
                <a:spcPct val="100000"/>
              </a:lnSpc>
              <a:tabLst>
                <a:tab pos="0" algn="l"/>
              </a:tabLst>
            </a:pPr>
            <a:r>
              <a:rPr lang="uk-UA" sz="5000" spc="-1" dirty="0">
                <a:solidFill>
                  <a:srgbClr val="EEEEEE"/>
                </a:solidFill>
                <a:highlight>
                  <a:srgbClr val="BD1823"/>
                </a:highlight>
                <a:latin typeface="Montserrat"/>
                <a:ea typeface="Montserrat"/>
              </a:rPr>
              <a:t>Місія </a:t>
            </a:r>
            <a:r>
              <a:rPr lang="en-GB" sz="5000" spc="-1" dirty="0" err="1">
                <a:solidFill>
                  <a:srgbClr val="EEEEEE"/>
                </a:solidFill>
                <a:highlight>
                  <a:srgbClr val="BD1823"/>
                </a:highlight>
                <a:latin typeface="Montserrat"/>
                <a:ea typeface="Montserrat"/>
              </a:rPr>
              <a:t>Cadus</a:t>
            </a:r>
            <a:endParaRPr lang="en-GB" sz="5000" spc="-1" dirty="0">
              <a:solidFill>
                <a:srgbClr val="000000"/>
              </a:solidFill>
            </a:endParaRPr>
          </a:p>
        </p:txBody>
      </p:sp>
      <p:pic>
        <p:nvPicPr>
          <p:cNvPr id="1026" name="Picture 2" descr="Cadus Ukrainian Training Team Accomplishments">
            <a:extLst>
              <a:ext uri="{FF2B5EF4-FFF2-40B4-BE49-F238E27FC236}">
                <a16:creationId xmlns:a16="http://schemas.microsoft.com/office/drawing/2014/main" id="{0B731FCD-04A3-7161-2FD1-C0C94B4933B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555891" y="837445"/>
            <a:ext cx="2520076" cy="5007687"/>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FDBC7805-F23D-EB38-F020-2A70F711D3DE}"/>
              </a:ext>
            </a:extLst>
          </p:cNvPr>
          <p:cNvSpPr txBox="1"/>
          <p:nvPr/>
        </p:nvSpPr>
        <p:spPr>
          <a:xfrm>
            <a:off x="417601" y="1852757"/>
            <a:ext cx="9012151" cy="4093428"/>
          </a:xfrm>
          <a:prstGeom prst="rect">
            <a:avLst/>
          </a:prstGeom>
          <a:noFill/>
        </p:spPr>
        <p:txBody>
          <a:bodyPr wrap="square" rtlCol="0">
            <a:spAutoFit/>
          </a:bodyPr>
          <a:lstStyle/>
          <a:p>
            <a:r>
              <a:rPr lang="uk-UA" sz="2000" b="1" dirty="0">
                <a:solidFill>
                  <a:srgbClr val="C00000"/>
                </a:solidFill>
                <a:latin typeface="Montserrat Light" panose="00000400000000000000" pitchFamily="2" charset="0"/>
              </a:rPr>
              <a:t>Місія </a:t>
            </a:r>
            <a:r>
              <a:rPr lang="en-GB" sz="2000" b="1" dirty="0" err="1">
                <a:solidFill>
                  <a:srgbClr val="C00000"/>
                </a:solidFill>
                <a:latin typeface="Montserrat Light" panose="00000400000000000000" pitchFamily="2" charset="0"/>
              </a:rPr>
              <a:t>Cadus</a:t>
            </a:r>
            <a:r>
              <a:rPr lang="uk-UA" sz="2000" b="1" dirty="0">
                <a:solidFill>
                  <a:srgbClr val="C00000"/>
                </a:solidFill>
                <a:latin typeface="Montserrat Light" panose="00000400000000000000" pitchFamily="2" charset="0"/>
              </a:rPr>
              <a:t> в Україні має на меті полегшити страждання, спричинені російським вторгненням, та сприяти створенню сталого післявоєнного середовища для українського народу.  Наші команди допомагають у відновленні, надаючи рятувальні транспортні засоби, матеріали та тренінги, а також надаючи медичну допомогу населенню.</a:t>
            </a:r>
            <a:endParaRPr lang="en-GB" sz="2000" b="1" dirty="0">
              <a:solidFill>
                <a:srgbClr val="C00000"/>
              </a:solidFill>
              <a:latin typeface="Montserrat Light" panose="00000400000000000000" pitchFamily="2" charset="0"/>
            </a:endParaRPr>
          </a:p>
          <a:p>
            <a:endParaRPr lang="fr-FR" sz="2000" b="1" dirty="0">
              <a:solidFill>
                <a:srgbClr val="C00000"/>
              </a:solidFill>
              <a:latin typeface="Montserrat Light" panose="00000400000000000000" pitchFamily="2" charset="0"/>
            </a:endParaRPr>
          </a:p>
          <a:p>
            <a:r>
              <a:rPr lang="en-GB" sz="2000" b="1" i="1" dirty="0">
                <a:latin typeface="Montserrat Light" panose="00000400000000000000" pitchFamily="2" charset="0"/>
              </a:rPr>
              <a:t>The </a:t>
            </a:r>
            <a:r>
              <a:rPr lang="en-GB" sz="2000" b="1" i="1" dirty="0" err="1">
                <a:latin typeface="Montserrat Light" panose="00000400000000000000" pitchFamily="2" charset="0"/>
              </a:rPr>
              <a:t>Cadus</a:t>
            </a:r>
            <a:r>
              <a:rPr lang="en-GB" sz="2000" b="1" i="1" dirty="0">
                <a:latin typeface="Montserrat Light" panose="00000400000000000000" pitchFamily="2" charset="0"/>
              </a:rPr>
              <a:t> Ukrainian mission aims to alleviate the suffering that exists due to the Russian invasion and to contribute to creating a sustainable post-war environment for the Ukrainian people.  Our teams assist in reconstruction, with rescue vehicles, materials and training, and in providing medical care to the population.</a:t>
            </a:r>
          </a:p>
          <a:p>
            <a:endParaRPr lang="en-GB" sz="2000" dirty="0">
              <a:latin typeface="Montserrat Light" panose="00000400000000000000" pitchFamily="2" charset="0"/>
            </a:endParaRPr>
          </a:p>
        </p:txBody>
      </p:sp>
    </p:spTree>
    <p:extLst>
      <p:ext uri="{BB962C8B-B14F-4D97-AF65-F5344CB8AC3E}">
        <p14:creationId xmlns:p14="http://schemas.microsoft.com/office/powerpoint/2010/main" val="27862719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B87A46B-18F6-7FA2-40EA-FEB9B334043C}"/>
              </a:ext>
            </a:extLst>
          </p:cNvPr>
          <p:cNvSpPr txBox="1">
            <a:spLocks/>
          </p:cNvSpPr>
          <p:nvPr/>
        </p:nvSpPr>
        <p:spPr>
          <a:xfrm>
            <a:off x="587050" y="178749"/>
            <a:ext cx="1136080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600" b="1" dirty="0">
                <a:solidFill>
                  <a:srgbClr val="C00000"/>
                </a:solidFill>
                <a:latin typeface="Montserrat Medium" panose="020F0502020204030204" pitchFamily="34" charset="0"/>
              </a:rPr>
              <a:t>Adult learning according to Malcolm Knowles</a:t>
            </a:r>
            <a:br>
              <a:rPr lang="fr-FR" sz="1800" b="1" dirty="0">
                <a:solidFill>
                  <a:srgbClr val="C00000"/>
                </a:solidFill>
                <a:latin typeface="Montserrat Medium" panose="00000600000000000000" pitchFamily="2" charset="0"/>
              </a:rPr>
            </a:br>
            <a:endParaRPr lang="en-US" sz="1800" b="1" dirty="0">
              <a:solidFill>
                <a:srgbClr val="C00000"/>
              </a:solidFill>
              <a:latin typeface="Montserrat Medium" panose="020F0502020204030204" pitchFamily="34" charset="0"/>
            </a:endParaRPr>
          </a:p>
        </p:txBody>
      </p:sp>
      <p:sp>
        <p:nvSpPr>
          <p:cNvPr id="11" name="Content Placeholder 2">
            <a:extLst>
              <a:ext uri="{FF2B5EF4-FFF2-40B4-BE49-F238E27FC236}">
                <a16:creationId xmlns:a16="http://schemas.microsoft.com/office/drawing/2014/main" id="{20DFE30B-8EEC-A07E-BC76-5F41FCB06022}"/>
              </a:ext>
            </a:extLst>
          </p:cNvPr>
          <p:cNvSpPr txBox="1">
            <a:spLocks/>
          </p:cNvSpPr>
          <p:nvPr/>
        </p:nvSpPr>
        <p:spPr>
          <a:xfrm>
            <a:off x="755840" y="1061500"/>
            <a:ext cx="6740113" cy="5486628"/>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Arial"/>
                <a:ea typeface="Arial"/>
                <a:cs typeface="Arial"/>
                <a:sym typeface="Arial"/>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Arial"/>
                <a:ea typeface="Arial"/>
                <a:cs typeface="Arial"/>
                <a:sym typeface="Arial"/>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indent="-457200">
              <a:spcAft>
                <a:spcPts val="1200"/>
              </a:spcAft>
              <a:buClrTx/>
              <a:buSzPct val="100000"/>
              <a:buFont typeface="Wingdings" panose="05000000000000000000" pitchFamily="2" charset="2"/>
              <a:buChar char="v"/>
            </a:pPr>
            <a:r>
              <a:rPr lang="en-GB" b="1" u="sng" dirty="0">
                <a:solidFill>
                  <a:schemeClr val="accent2"/>
                </a:solidFill>
              </a:rPr>
              <a:t>Self-concept</a:t>
            </a:r>
            <a:r>
              <a:rPr lang="en-GB" u="sng" dirty="0">
                <a:solidFill>
                  <a:schemeClr val="accent2"/>
                </a:solidFill>
              </a:rPr>
              <a:t>:</a:t>
            </a:r>
            <a:r>
              <a:rPr lang="en-GB" dirty="0">
                <a:solidFill>
                  <a:schemeClr val="accent2"/>
                </a:solidFill>
              </a:rPr>
              <a:t> autonomy with limited traditional, classroom learning</a:t>
            </a:r>
          </a:p>
          <a:p>
            <a:pPr indent="-457200">
              <a:spcAft>
                <a:spcPts val="1200"/>
              </a:spcAft>
              <a:buClrTx/>
              <a:buSzPct val="100000"/>
              <a:buFont typeface="Wingdings" panose="05000000000000000000" pitchFamily="2" charset="2"/>
              <a:buChar char="v"/>
            </a:pPr>
            <a:r>
              <a:rPr lang="en-GB" b="1" u="sng" dirty="0">
                <a:solidFill>
                  <a:schemeClr val="accent2"/>
                </a:solidFill>
              </a:rPr>
              <a:t>Adult learner experience</a:t>
            </a:r>
            <a:r>
              <a:rPr lang="en-GB" dirty="0">
                <a:solidFill>
                  <a:schemeClr val="accent2"/>
                </a:solidFill>
              </a:rPr>
              <a:t>: draws on their prior experience</a:t>
            </a:r>
          </a:p>
          <a:p>
            <a:pPr indent="-457200">
              <a:spcAft>
                <a:spcPts val="1200"/>
              </a:spcAft>
              <a:buClrTx/>
              <a:buSzPct val="100000"/>
              <a:buFont typeface="Wingdings" panose="05000000000000000000" pitchFamily="2" charset="2"/>
              <a:buChar char="v"/>
            </a:pPr>
            <a:r>
              <a:rPr lang="en-GB" b="1" u="sng" dirty="0">
                <a:solidFill>
                  <a:schemeClr val="accent2"/>
                </a:solidFill>
              </a:rPr>
              <a:t>Readiness to learn</a:t>
            </a:r>
            <a:r>
              <a:rPr lang="en-GB" dirty="0">
                <a:solidFill>
                  <a:schemeClr val="accent2"/>
                </a:solidFill>
              </a:rPr>
              <a:t>: relevance to real-life</a:t>
            </a:r>
          </a:p>
          <a:p>
            <a:pPr indent="-457200">
              <a:spcAft>
                <a:spcPts val="1200"/>
              </a:spcAft>
              <a:buClrTx/>
              <a:buSzPct val="100000"/>
              <a:buFont typeface="Wingdings" panose="05000000000000000000" pitchFamily="2" charset="2"/>
              <a:buChar char="v"/>
            </a:pPr>
            <a:r>
              <a:rPr lang="en-GB" b="1" u="sng" dirty="0">
                <a:solidFill>
                  <a:schemeClr val="accent2"/>
                </a:solidFill>
              </a:rPr>
              <a:t>Orientation of learning</a:t>
            </a:r>
            <a:r>
              <a:rPr lang="en-GB" dirty="0">
                <a:solidFill>
                  <a:schemeClr val="accent2"/>
                </a:solidFill>
              </a:rPr>
              <a:t>: must be based on contexts familiar to learners</a:t>
            </a:r>
          </a:p>
          <a:p>
            <a:pPr indent="-457200">
              <a:spcAft>
                <a:spcPts val="1200"/>
              </a:spcAft>
              <a:buClrTx/>
              <a:buSzPct val="100000"/>
              <a:buFont typeface="Wingdings" panose="05000000000000000000" pitchFamily="2" charset="2"/>
              <a:buChar char="v"/>
            </a:pPr>
            <a:endParaRPr lang="en-GB" dirty="0">
              <a:solidFill>
                <a:schemeClr val="accent2"/>
              </a:solidFill>
            </a:endParaRPr>
          </a:p>
          <a:p>
            <a:pPr indent="-457200">
              <a:spcAft>
                <a:spcPts val="1200"/>
              </a:spcAft>
              <a:buClrTx/>
              <a:buSzPct val="100000"/>
              <a:buFont typeface="Wingdings" panose="05000000000000000000" pitchFamily="2" charset="2"/>
              <a:buChar char="v"/>
            </a:pPr>
            <a:endParaRPr lang="en-GB" dirty="0">
              <a:solidFill>
                <a:schemeClr val="accent2"/>
              </a:solidFill>
            </a:endParaRPr>
          </a:p>
        </p:txBody>
      </p:sp>
      <p:pic>
        <p:nvPicPr>
          <p:cNvPr id="13" name="Picture 12">
            <a:extLst>
              <a:ext uri="{FF2B5EF4-FFF2-40B4-BE49-F238E27FC236}">
                <a16:creationId xmlns:a16="http://schemas.microsoft.com/office/drawing/2014/main" id="{39A0D7AC-3E0F-119C-7918-209D9B882985}"/>
              </a:ext>
            </a:extLst>
          </p:cNvPr>
          <p:cNvPicPr>
            <a:picLocks noChangeAspect="1"/>
          </p:cNvPicPr>
          <p:nvPr/>
        </p:nvPicPr>
        <p:blipFill>
          <a:blip r:embed="rId3"/>
          <a:stretch>
            <a:fillRect/>
          </a:stretch>
        </p:blipFill>
        <p:spPr>
          <a:xfrm>
            <a:off x="7644809" y="908531"/>
            <a:ext cx="4255772" cy="4359720"/>
          </a:xfrm>
          <a:prstGeom prst="rect">
            <a:avLst/>
          </a:prstGeom>
        </p:spPr>
      </p:pic>
      <p:sp>
        <p:nvSpPr>
          <p:cNvPr id="14" name="Content Placeholder 2">
            <a:extLst>
              <a:ext uri="{FF2B5EF4-FFF2-40B4-BE49-F238E27FC236}">
                <a16:creationId xmlns:a16="http://schemas.microsoft.com/office/drawing/2014/main" id="{D1FC7B25-7977-3EB0-BC83-691D3BD4B348}"/>
              </a:ext>
            </a:extLst>
          </p:cNvPr>
          <p:cNvSpPr txBox="1">
            <a:spLocks/>
          </p:cNvSpPr>
          <p:nvPr/>
        </p:nvSpPr>
        <p:spPr>
          <a:xfrm>
            <a:off x="755840" y="5268251"/>
            <a:ext cx="8122346" cy="12600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Arial"/>
                <a:ea typeface="Arial"/>
                <a:cs typeface="Arial"/>
                <a:sym typeface="Arial"/>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Arial"/>
                <a:ea typeface="Arial"/>
                <a:cs typeface="Arial"/>
                <a:sym typeface="Arial"/>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indent="-457200">
              <a:spcAft>
                <a:spcPts val="1200"/>
              </a:spcAft>
              <a:buClrTx/>
              <a:buSzPct val="100000"/>
              <a:buFont typeface="Wingdings" panose="05000000000000000000" pitchFamily="2" charset="2"/>
              <a:buChar char="v"/>
            </a:pPr>
            <a:r>
              <a:rPr lang="en-GB" b="1" u="sng" dirty="0">
                <a:solidFill>
                  <a:schemeClr val="accent2"/>
                </a:solidFill>
              </a:rPr>
              <a:t>Motivation to learn</a:t>
            </a:r>
            <a:r>
              <a:rPr lang="en-GB" dirty="0">
                <a:solidFill>
                  <a:schemeClr val="accent2"/>
                </a:solidFill>
              </a:rPr>
              <a:t>: essential to understand the motivations and exploit them</a:t>
            </a:r>
          </a:p>
          <a:p>
            <a:pPr indent="-457200">
              <a:spcAft>
                <a:spcPts val="1200"/>
              </a:spcAft>
              <a:buClrTx/>
              <a:buSzPct val="100000"/>
              <a:buFont typeface="Wingdings" panose="05000000000000000000" pitchFamily="2" charset="2"/>
              <a:buChar char="v"/>
            </a:pPr>
            <a:endParaRPr lang="en-GB" dirty="0">
              <a:solidFill>
                <a:schemeClr val="accent2"/>
              </a:solidFill>
            </a:endParaRPr>
          </a:p>
          <a:p>
            <a:pPr indent="-457200">
              <a:spcAft>
                <a:spcPts val="1200"/>
              </a:spcAft>
              <a:buClrTx/>
              <a:buSzPct val="100000"/>
              <a:buFont typeface="Wingdings" panose="05000000000000000000" pitchFamily="2" charset="2"/>
              <a:buChar char="v"/>
            </a:pPr>
            <a:endParaRPr lang="en-GB" dirty="0">
              <a:solidFill>
                <a:schemeClr val="accent2"/>
              </a:solidFill>
            </a:endParaRPr>
          </a:p>
        </p:txBody>
      </p:sp>
    </p:spTree>
    <p:extLst>
      <p:ext uri="{BB962C8B-B14F-4D97-AF65-F5344CB8AC3E}">
        <p14:creationId xmlns:p14="http://schemas.microsoft.com/office/powerpoint/2010/main" val="11148043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B87A46B-18F6-7FA2-40EA-FEB9B334043C}"/>
              </a:ext>
            </a:extLst>
          </p:cNvPr>
          <p:cNvSpPr txBox="1">
            <a:spLocks/>
          </p:cNvSpPr>
          <p:nvPr/>
        </p:nvSpPr>
        <p:spPr>
          <a:xfrm>
            <a:off x="587050" y="178749"/>
            <a:ext cx="1136080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200" b="1" dirty="0">
                <a:solidFill>
                  <a:srgbClr val="C00000"/>
                </a:solidFill>
                <a:latin typeface="Montserrat Medium" panose="020F0502020204030204" pitchFamily="34" charset="0"/>
              </a:rPr>
              <a:t>KEY LEARNING STYLES</a:t>
            </a:r>
            <a:br>
              <a:rPr lang="fr-FR" sz="1600" b="1" dirty="0">
                <a:solidFill>
                  <a:srgbClr val="C00000"/>
                </a:solidFill>
                <a:latin typeface="Montserrat Medium" panose="00000600000000000000" pitchFamily="2" charset="0"/>
              </a:rPr>
            </a:br>
            <a:endParaRPr lang="en-US" sz="1600" b="1" dirty="0">
              <a:solidFill>
                <a:srgbClr val="C00000"/>
              </a:solidFill>
              <a:latin typeface="Montserrat Medium" panose="020F0502020204030204" pitchFamily="34" charset="0"/>
            </a:endParaRPr>
          </a:p>
        </p:txBody>
      </p:sp>
      <p:sp>
        <p:nvSpPr>
          <p:cNvPr id="11" name="Content Placeholder 2">
            <a:extLst>
              <a:ext uri="{FF2B5EF4-FFF2-40B4-BE49-F238E27FC236}">
                <a16:creationId xmlns:a16="http://schemas.microsoft.com/office/drawing/2014/main" id="{20DFE30B-8EEC-A07E-BC76-5F41FCB06022}"/>
              </a:ext>
            </a:extLst>
          </p:cNvPr>
          <p:cNvSpPr txBox="1">
            <a:spLocks/>
          </p:cNvSpPr>
          <p:nvPr/>
        </p:nvSpPr>
        <p:spPr>
          <a:xfrm>
            <a:off x="587050" y="1192623"/>
            <a:ext cx="10652893" cy="5486628"/>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Arial"/>
                <a:ea typeface="Arial"/>
                <a:cs typeface="Arial"/>
                <a:sym typeface="Arial"/>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Arial"/>
                <a:ea typeface="Arial"/>
                <a:cs typeface="Arial"/>
                <a:sym typeface="Arial"/>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342900">
              <a:lnSpc>
                <a:spcPct val="100000"/>
              </a:lnSpc>
              <a:spcBef>
                <a:spcPts val="0"/>
              </a:spcBef>
              <a:spcAft>
                <a:spcPts val="600"/>
              </a:spcAft>
              <a:buClrTx/>
              <a:buSzPct val="100000"/>
              <a:buFont typeface="Wingdings" panose="05000000000000000000" pitchFamily="2" charset="2"/>
              <a:buChar char="v"/>
            </a:pPr>
            <a:r>
              <a:rPr lang="en-GB" sz="2400" dirty="0">
                <a:solidFill>
                  <a:schemeClr val="accent2"/>
                </a:solidFill>
              </a:rPr>
              <a:t>Learners are classically divided into</a:t>
            </a:r>
          </a:p>
          <a:p>
            <a:pPr marL="712788">
              <a:lnSpc>
                <a:spcPct val="100000"/>
              </a:lnSpc>
              <a:spcBef>
                <a:spcPts val="0"/>
              </a:spcBef>
              <a:spcAft>
                <a:spcPts val="600"/>
              </a:spcAft>
              <a:buClrTx/>
              <a:buSzPct val="100000"/>
              <a:buFont typeface="Courier New" panose="02070309020205020404" pitchFamily="49" charset="0"/>
              <a:buChar char="o"/>
            </a:pPr>
            <a:r>
              <a:rPr lang="en-GB" sz="2400" dirty="0">
                <a:solidFill>
                  <a:schemeClr val="accent2"/>
                </a:solidFill>
              </a:rPr>
              <a:t>Auditory learners</a:t>
            </a:r>
          </a:p>
          <a:p>
            <a:pPr marL="712788">
              <a:lnSpc>
                <a:spcPct val="100000"/>
              </a:lnSpc>
              <a:spcBef>
                <a:spcPts val="0"/>
              </a:spcBef>
              <a:spcAft>
                <a:spcPts val="600"/>
              </a:spcAft>
              <a:buClrTx/>
              <a:buSzPct val="100000"/>
              <a:buFont typeface="Courier New" panose="02070309020205020404" pitchFamily="49" charset="0"/>
              <a:buChar char="o"/>
            </a:pPr>
            <a:r>
              <a:rPr lang="en-GB" sz="2400" dirty="0">
                <a:solidFill>
                  <a:schemeClr val="accent2"/>
                </a:solidFill>
              </a:rPr>
              <a:t>Visual learners</a:t>
            </a:r>
          </a:p>
          <a:p>
            <a:pPr marL="712788">
              <a:lnSpc>
                <a:spcPct val="100000"/>
              </a:lnSpc>
              <a:spcBef>
                <a:spcPts val="0"/>
              </a:spcBef>
              <a:spcAft>
                <a:spcPts val="600"/>
              </a:spcAft>
              <a:buClrTx/>
              <a:buSzPct val="100000"/>
              <a:buFont typeface="Courier New" panose="02070309020205020404" pitchFamily="49" charset="0"/>
              <a:buChar char="o"/>
            </a:pPr>
            <a:r>
              <a:rPr lang="en-GB" sz="2400" dirty="0">
                <a:solidFill>
                  <a:schemeClr val="accent2"/>
                </a:solidFill>
              </a:rPr>
              <a:t>Kinaesthetic learners</a:t>
            </a:r>
          </a:p>
          <a:p>
            <a:pPr marL="361950">
              <a:lnSpc>
                <a:spcPct val="100000"/>
              </a:lnSpc>
              <a:spcBef>
                <a:spcPts val="0"/>
              </a:spcBef>
              <a:spcAft>
                <a:spcPts val="600"/>
              </a:spcAft>
              <a:buClrTx/>
              <a:buSzPct val="100000"/>
              <a:buFont typeface="Wingdings" panose="05000000000000000000" pitchFamily="2" charset="2"/>
              <a:buChar char="v"/>
            </a:pPr>
            <a:r>
              <a:rPr lang="en-GB" sz="2400" dirty="0">
                <a:solidFill>
                  <a:schemeClr val="accent2"/>
                </a:solidFill>
              </a:rPr>
              <a:t>Visual activities include images and videos</a:t>
            </a:r>
          </a:p>
          <a:p>
            <a:pPr marL="361950">
              <a:lnSpc>
                <a:spcPct val="100000"/>
              </a:lnSpc>
              <a:spcBef>
                <a:spcPts val="0"/>
              </a:spcBef>
              <a:spcAft>
                <a:spcPts val="600"/>
              </a:spcAft>
              <a:buClrTx/>
              <a:buSzPct val="100000"/>
              <a:buFont typeface="Wingdings" panose="05000000000000000000" pitchFamily="2" charset="2"/>
              <a:buChar char="v"/>
            </a:pPr>
            <a:r>
              <a:rPr lang="en-GB" sz="2400" dirty="0">
                <a:solidFill>
                  <a:schemeClr val="accent2"/>
                </a:solidFill>
              </a:rPr>
              <a:t>Auditory activities include discussions and </a:t>
            </a:r>
          </a:p>
          <a:p>
            <a:pPr marL="19050" indent="0">
              <a:lnSpc>
                <a:spcPct val="100000"/>
              </a:lnSpc>
              <a:spcBef>
                <a:spcPts val="0"/>
              </a:spcBef>
              <a:spcAft>
                <a:spcPts val="600"/>
              </a:spcAft>
              <a:buClrTx/>
              <a:buSzPct val="100000"/>
              <a:buNone/>
            </a:pPr>
            <a:r>
              <a:rPr lang="en-GB" sz="2400" dirty="0">
                <a:solidFill>
                  <a:schemeClr val="accent2"/>
                </a:solidFill>
              </a:rPr>
              <a:t>    conversation</a:t>
            </a:r>
          </a:p>
          <a:p>
            <a:pPr marL="361950">
              <a:lnSpc>
                <a:spcPct val="100000"/>
              </a:lnSpc>
              <a:spcBef>
                <a:spcPts val="0"/>
              </a:spcBef>
              <a:spcAft>
                <a:spcPts val="600"/>
              </a:spcAft>
              <a:buClrTx/>
              <a:buSzPct val="100000"/>
              <a:buFont typeface="Wingdings" panose="05000000000000000000" pitchFamily="2" charset="2"/>
              <a:buChar char="v"/>
            </a:pPr>
            <a:r>
              <a:rPr lang="en-GB" sz="2400" dirty="0">
                <a:solidFill>
                  <a:schemeClr val="accent2"/>
                </a:solidFill>
              </a:rPr>
              <a:t>Kinaesthetic activities include role play and hands-on activities</a:t>
            </a:r>
          </a:p>
          <a:p>
            <a:pPr marL="19050" indent="0">
              <a:lnSpc>
                <a:spcPct val="100000"/>
              </a:lnSpc>
              <a:spcBef>
                <a:spcPts val="0"/>
              </a:spcBef>
              <a:spcAft>
                <a:spcPts val="600"/>
              </a:spcAft>
              <a:buClrTx/>
              <a:buSzPct val="100000"/>
              <a:buNone/>
            </a:pPr>
            <a:endParaRPr lang="en-GB" sz="2400" dirty="0">
              <a:solidFill>
                <a:schemeClr val="accent2"/>
              </a:solidFill>
            </a:endParaRPr>
          </a:p>
          <a:p>
            <a:pPr marL="19050" indent="0">
              <a:lnSpc>
                <a:spcPct val="100000"/>
              </a:lnSpc>
              <a:spcBef>
                <a:spcPts val="0"/>
              </a:spcBef>
              <a:spcAft>
                <a:spcPts val="600"/>
              </a:spcAft>
              <a:buClrTx/>
              <a:buSzPct val="100000"/>
              <a:buNone/>
            </a:pPr>
            <a:endParaRPr lang="en-GB" sz="2400" dirty="0">
              <a:solidFill>
                <a:schemeClr val="accent2"/>
              </a:solidFill>
            </a:endParaRPr>
          </a:p>
          <a:p>
            <a:pPr marL="0" indent="0">
              <a:lnSpc>
                <a:spcPct val="100000"/>
              </a:lnSpc>
              <a:spcBef>
                <a:spcPts val="0"/>
              </a:spcBef>
              <a:spcAft>
                <a:spcPts val="600"/>
              </a:spcAft>
              <a:buClrTx/>
              <a:buSzPct val="100000"/>
              <a:buNone/>
            </a:pPr>
            <a:r>
              <a:rPr lang="en-GB" sz="2400" b="1" u="sng" dirty="0">
                <a:solidFill>
                  <a:schemeClr val="accent2"/>
                </a:solidFill>
              </a:rPr>
              <a:t>Learning materials should incorporate all 3 sensory forms</a:t>
            </a:r>
          </a:p>
          <a:p>
            <a:pPr marL="19050" indent="0">
              <a:lnSpc>
                <a:spcPct val="100000"/>
              </a:lnSpc>
              <a:spcBef>
                <a:spcPts val="0"/>
              </a:spcBef>
              <a:spcAft>
                <a:spcPts val="600"/>
              </a:spcAft>
              <a:buClrTx/>
              <a:buSzPct val="100000"/>
              <a:buNone/>
            </a:pPr>
            <a:endParaRPr lang="en-GB" sz="2400" dirty="0">
              <a:solidFill>
                <a:schemeClr val="accent2"/>
              </a:solidFill>
            </a:endParaRPr>
          </a:p>
        </p:txBody>
      </p:sp>
      <p:pic>
        <p:nvPicPr>
          <p:cNvPr id="1026" name="Picture 2" descr="Identifying your Learning Style | Turning Point Centre">
            <a:extLst>
              <a:ext uri="{FF2B5EF4-FFF2-40B4-BE49-F238E27FC236}">
                <a16:creationId xmlns:a16="http://schemas.microsoft.com/office/drawing/2014/main" id="{82632141-9C3E-10FB-E639-62882C829BC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2310" t="1" r="25938" b="1494"/>
          <a:stretch/>
        </p:blipFill>
        <p:spPr bwMode="auto">
          <a:xfrm>
            <a:off x="8389088" y="0"/>
            <a:ext cx="3696985" cy="42222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8766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fade">
                                      <p:cBhvr>
                                        <p:cTn id="12" dur="500"/>
                                        <p:tgtEl>
                                          <p:spTgt spid="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xEl>
                                              <p:pRg st="2" end="2"/>
                                            </p:txEl>
                                          </p:spTgt>
                                        </p:tgtEl>
                                        <p:attrNameLst>
                                          <p:attrName>style.visibility</p:attrName>
                                        </p:attrNameLst>
                                      </p:cBhvr>
                                      <p:to>
                                        <p:strVal val="visible"/>
                                      </p:to>
                                    </p:set>
                                    <p:animEffect transition="in" filter="fade">
                                      <p:cBhvr>
                                        <p:cTn id="17" dur="500"/>
                                        <p:tgtEl>
                                          <p:spTgt spid="1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xEl>
                                              <p:pRg st="3" end="3"/>
                                            </p:txEl>
                                          </p:spTgt>
                                        </p:tgtEl>
                                        <p:attrNameLst>
                                          <p:attrName>style.visibility</p:attrName>
                                        </p:attrNameLst>
                                      </p:cBhvr>
                                      <p:to>
                                        <p:strVal val="visible"/>
                                      </p:to>
                                    </p:set>
                                    <p:animEffect transition="in" filter="fade">
                                      <p:cBhvr>
                                        <p:cTn id="22" dur="500"/>
                                        <p:tgtEl>
                                          <p:spTgt spid="1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xEl>
                                              <p:pRg st="4" end="4"/>
                                            </p:txEl>
                                          </p:spTgt>
                                        </p:tgtEl>
                                        <p:attrNameLst>
                                          <p:attrName>style.visibility</p:attrName>
                                        </p:attrNameLst>
                                      </p:cBhvr>
                                      <p:to>
                                        <p:strVal val="visible"/>
                                      </p:to>
                                    </p:set>
                                    <p:animEffect transition="in" filter="fade">
                                      <p:cBhvr>
                                        <p:cTn id="27" dur="500"/>
                                        <p:tgtEl>
                                          <p:spTgt spid="1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1">
                                            <p:txEl>
                                              <p:pRg st="5" end="5"/>
                                            </p:txEl>
                                          </p:spTgt>
                                        </p:tgtEl>
                                        <p:attrNameLst>
                                          <p:attrName>style.visibility</p:attrName>
                                        </p:attrNameLst>
                                      </p:cBhvr>
                                      <p:to>
                                        <p:strVal val="visible"/>
                                      </p:to>
                                    </p:set>
                                    <p:animEffect transition="in" filter="fade">
                                      <p:cBhvr>
                                        <p:cTn id="32" dur="500"/>
                                        <p:tgtEl>
                                          <p:spTgt spid="11">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1">
                                            <p:txEl>
                                              <p:pRg st="6" end="6"/>
                                            </p:txEl>
                                          </p:spTgt>
                                        </p:tgtEl>
                                        <p:attrNameLst>
                                          <p:attrName>style.visibility</p:attrName>
                                        </p:attrNameLst>
                                      </p:cBhvr>
                                      <p:to>
                                        <p:strVal val="visible"/>
                                      </p:to>
                                    </p:set>
                                    <p:animEffect transition="in" filter="fade">
                                      <p:cBhvr>
                                        <p:cTn id="37" dur="500"/>
                                        <p:tgtEl>
                                          <p:spTgt spid="11">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1">
                                            <p:txEl>
                                              <p:pRg st="7" end="7"/>
                                            </p:txEl>
                                          </p:spTgt>
                                        </p:tgtEl>
                                        <p:attrNameLst>
                                          <p:attrName>style.visibility</p:attrName>
                                        </p:attrNameLst>
                                      </p:cBhvr>
                                      <p:to>
                                        <p:strVal val="visible"/>
                                      </p:to>
                                    </p:set>
                                    <p:animEffect transition="in" filter="fade">
                                      <p:cBhvr>
                                        <p:cTn id="42" dur="500"/>
                                        <p:tgtEl>
                                          <p:spTgt spid="11">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1">
                                            <p:txEl>
                                              <p:pRg st="10" end="10"/>
                                            </p:txEl>
                                          </p:spTgt>
                                        </p:tgtEl>
                                        <p:attrNameLst>
                                          <p:attrName>style.visibility</p:attrName>
                                        </p:attrNameLst>
                                      </p:cBhvr>
                                      <p:to>
                                        <p:strVal val="visible"/>
                                      </p:to>
                                    </p:set>
                                    <p:animEffect transition="in" filter="fade">
                                      <p:cBhvr>
                                        <p:cTn id="47" dur="500"/>
                                        <p:tgtEl>
                                          <p:spTgt spid="11">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F9A964-E354-046C-E49D-C79717EAC050}"/>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03911FCC-95B4-3A10-5F3C-F131331EF429}"/>
              </a:ext>
            </a:extLst>
          </p:cNvPr>
          <p:cNvSpPr txBox="1">
            <a:spLocks/>
          </p:cNvSpPr>
          <p:nvPr/>
        </p:nvSpPr>
        <p:spPr>
          <a:xfrm>
            <a:off x="345750" y="204149"/>
            <a:ext cx="456915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600" b="1" dirty="0">
                <a:solidFill>
                  <a:srgbClr val="C00000"/>
                </a:solidFill>
                <a:latin typeface="Montserrat Medium" panose="020F0502020204030204" pitchFamily="34" charset="0"/>
              </a:rPr>
              <a:t>LEARNING STYLES</a:t>
            </a:r>
            <a:endParaRPr lang="en-GB" sz="1800" b="1" dirty="0">
              <a:solidFill>
                <a:srgbClr val="C00000"/>
              </a:solidFill>
              <a:latin typeface="Montserrat Medium" panose="020F0502020204030204" pitchFamily="34" charset="0"/>
            </a:endParaRPr>
          </a:p>
        </p:txBody>
      </p:sp>
      <p:sp>
        <p:nvSpPr>
          <p:cNvPr id="2" name="Rectangle: Rounded Corners 1">
            <a:extLst>
              <a:ext uri="{FF2B5EF4-FFF2-40B4-BE49-F238E27FC236}">
                <a16:creationId xmlns:a16="http://schemas.microsoft.com/office/drawing/2014/main" id="{A797D78E-A652-E64C-5914-525344245D21}"/>
              </a:ext>
            </a:extLst>
          </p:cNvPr>
          <p:cNvSpPr/>
          <p:nvPr/>
        </p:nvSpPr>
        <p:spPr>
          <a:xfrm>
            <a:off x="2606040" y="1234440"/>
            <a:ext cx="2232000" cy="85725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800" b="1" dirty="0"/>
              <a:t>Concrete experience</a:t>
            </a:r>
          </a:p>
        </p:txBody>
      </p:sp>
      <p:sp>
        <p:nvSpPr>
          <p:cNvPr id="3" name="Rectangle: Rounded Corners 2">
            <a:extLst>
              <a:ext uri="{FF2B5EF4-FFF2-40B4-BE49-F238E27FC236}">
                <a16:creationId xmlns:a16="http://schemas.microsoft.com/office/drawing/2014/main" id="{4F48E9DC-E820-2950-6FBE-50253A240B7F}"/>
              </a:ext>
            </a:extLst>
          </p:cNvPr>
          <p:cNvSpPr/>
          <p:nvPr/>
        </p:nvSpPr>
        <p:spPr>
          <a:xfrm>
            <a:off x="2529840" y="4370070"/>
            <a:ext cx="2232000" cy="85725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800" b="1" dirty="0"/>
              <a:t>Abstract conceptualisation</a:t>
            </a:r>
          </a:p>
        </p:txBody>
      </p:sp>
      <p:sp>
        <p:nvSpPr>
          <p:cNvPr id="4" name="Rectangle: Rounded Corners 3">
            <a:extLst>
              <a:ext uri="{FF2B5EF4-FFF2-40B4-BE49-F238E27FC236}">
                <a16:creationId xmlns:a16="http://schemas.microsoft.com/office/drawing/2014/main" id="{F39EE8C8-BFE8-B544-4ED6-B8B6E1A7A96D}"/>
              </a:ext>
            </a:extLst>
          </p:cNvPr>
          <p:cNvSpPr/>
          <p:nvPr/>
        </p:nvSpPr>
        <p:spPr>
          <a:xfrm>
            <a:off x="232410" y="2781300"/>
            <a:ext cx="2232000" cy="857250"/>
          </a:xfrm>
          <a:prstGeom prst="round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800" b="1" dirty="0">
                <a:solidFill>
                  <a:schemeClr val="accent2"/>
                </a:solidFill>
              </a:rPr>
              <a:t>Active experimentation</a:t>
            </a:r>
          </a:p>
        </p:txBody>
      </p:sp>
      <p:sp>
        <p:nvSpPr>
          <p:cNvPr id="5" name="Rectangle: Rounded Corners 4">
            <a:extLst>
              <a:ext uri="{FF2B5EF4-FFF2-40B4-BE49-F238E27FC236}">
                <a16:creationId xmlns:a16="http://schemas.microsoft.com/office/drawing/2014/main" id="{7A18DB7E-15E2-5874-3482-4B35EBF69FBE}"/>
              </a:ext>
            </a:extLst>
          </p:cNvPr>
          <p:cNvSpPr/>
          <p:nvPr/>
        </p:nvSpPr>
        <p:spPr>
          <a:xfrm>
            <a:off x="5033010" y="2769870"/>
            <a:ext cx="2232000" cy="857250"/>
          </a:xfrm>
          <a:prstGeom prst="round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800" b="1" dirty="0">
                <a:solidFill>
                  <a:schemeClr val="accent2"/>
                </a:solidFill>
              </a:rPr>
              <a:t>Reflective observation</a:t>
            </a:r>
          </a:p>
        </p:txBody>
      </p:sp>
      <p:sp>
        <p:nvSpPr>
          <p:cNvPr id="10" name="Arc 9">
            <a:extLst>
              <a:ext uri="{FF2B5EF4-FFF2-40B4-BE49-F238E27FC236}">
                <a16:creationId xmlns:a16="http://schemas.microsoft.com/office/drawing/2014/main" id="{2C44CE65-B34C-AD1D-1F7C-A0341823BC38}"/>
              </a:ext>
            </a:extLst>
          </p:cNvPr>
          <p:cNvSpPr/>
          <p:nvPr/>
        </p:nvSpPr>
        <p:spPr>
          <a:xfrm>
            <a:off x="4034790" y="1645920"/>
            <a:ext cx="1954530" cy="2000250"/>
          </a:xfrm>
          <a:prstGeom prst="arc">
            <a:avLst/>
          </a:prstGeom>
          <a:ln w="85725">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2" name="Arc 11">
            <a:extLst>
              <a:ext uri="{FF2B5EF4-FFF2-40B4-BE49-F238E27FC236}">
                <a16:creationId xmlns:a16="http://schemas.microsoft.com/office/drawing/2014/main" id="{80997A56-CAB6-3AB3-4A99-59C44CF708F4}"/>
              </a:ext>
            </a:extLst>
          </p:cNvPr>
          <p:cNvSpPr/>
          <p:nvPr/>
        </p:nvSpPr>
        <p:spPr>
          <a:xfrm rot="5400000">
            <a:off x="4004310" y="2735580"/>
            <a:ext cx="1954530" cy="2000250"/>
          </a:xfrm>
          <a:prstGeom prst="arc">
            <a:avLst/>
          </a:prstGeom>
          <a:ln w="85725">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3" name="Arc 12">
            <a:extLst>
              <a:ext uri="{FF2B5EF4-FFF2-40B4-BE49-F238E27FC236}">
                <a16:creationId xmlns:a16="http://schemas.microsoft.com/office/drawing/2014/main" id="{ED1442AE-6B82-4FC4-F88B-21F22E9528DA}"/>
              </a:ext>
            </a:extLst>
          </p:cNvPr>
          <p:cNvSpPr/>
          <p:nvPr/>
        </p:nvSpPr>
        <p:spPr>
          <a:xfrm rot="5400000" flipH="1" flipV="1">
            <a:off x="1299210" y="1664970"/>
            <a:ext cx="1954530" cy="2000250"/>
          </a:xfrm>
          <a:prstGeom prst="arc">
            <a:avLst/>
          </a:prstGeom>
          <a:ln w="85725">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4" name="Arc 13">
            <a:extLst>
              <a:ext uri="{FF2B5EF4-FFF2-40B4-BE49-F238E27FC236}">
                <a16:creationId xmlns:a16="http://schemas.microsoft.com/office/drawing/2014/main" id="{2938B6E9-8A68-5AF5-735E-1D437D00B0BF}"/>
              </a:ext>
            </a:extLst>
          </p:cNvPr>
          <p:cNvSpPr/>
          <p:nvPr/>
        </p:nvSpPr>
        <p:spPr>
          <a:xfrm flipH="1" flipV="1">
            <a:off x="1272540" y="2735580"/>
            <a:ext cx="1954530" cy="2000250"/>
          </a:xfrm>
          <a:prstGeom prst="arc">
            <a:avLst/>
          </a:prstGeom>
          <a:ln w="85725">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6" name="TextBox 15">
            <a:extLst>
              <a:ext uri="{FF2B5EF4-FFF2-40B4-BE49-F238E27FC236}">
                <a16:creationId xmlns:a16="http://schemas.microsoft.com/office/drawing/2014/main" id="{09C04ECB-386C-1B2B-4A28-2A8ABB19815F}"/>
              </a:ext>
            </a:extLst>
          </p:cNvPr>
          <p:cNvSpPr txBox="1"/>
          <p:nvPr/>
        </p:nvSpPr>
        <p:spPr>
          <a:xfrm>
            <a:off x="7540943" y="1429167"/>
            <a:ext cx="4425974" cy="3539430"/>
          </a:xfrm>
          <a:prstGeom prst="rect">
            <a:avLst/>
          </a:prstGeom>
          <a:noFill/>
        </p:spPr>
        <p:txBody>
          <a:bodyPr wrap="square">
            <a:spAutoFit/>
          </a:bodyPr>
          <a:lstStyle/>
          <a:p>
            <a:pPr marL="285750" indent="-285750">
              <a:buFont typeface="Wingdings" panose="05000000000000000000" pitchFamily="2" charset="2"/>
              <a:buChar char="v"/>
            </a:pPr>
            <a:r>
              <a:rPr lang="en-GB" sz="1800" b="1" dirty="0"/>
              <a:t>CONCRETE EXPERIENCE</a:t>
            </a:r>
          </a:p>
          <a:p>
            <a:pPr marL="628650" indent="-285750">
              <a:spcBef>
                <a:spcPts val="600"/>
              </a:spcBef>
              <a:spcAft>
                <a:spcPts val="2400"/>
              </a:spcAft>
              <a:buFont typeface="Wingdings" panose="05000000000000000000" pitchFamily="2" charset="2"/>
              <a:buChar char="v"/>
            </a:pPr>
            <a:r>
              <a:rPr lang="en-GB" sz="1800" dirty="0"/>
              <a:t>Have the actual experience</a:t>
            </a:r>
          </a:p>
          <a:p>
            <a:pPr marL="285750" indent="-285750">
              <a:buFont typeface="Wingdings" panose="05000000000000000000" pitchFamily="2" charset="2"/>
              <a:buChar char="v"/>
            </a:pPr>
            <a:r>
              <a:rPr lang="en-GB" sz="1800" b="1" dirty="0"/>
              <a:t>REFLECTIVE OBSERVATION</a:t>
            </a:r>
          </a:p>
          <a:p>
            <a:pPr marL="628650" indent="-285750">
              <a:spcBef>
                <a:spcPts val="600"/>
              </a:spcBef>
              <a:spcAft>
                <a:spcPts val="2400"/>
              </a:spcAft>
              <a:buFont typeface="Wingdings" panose="05000000000000000000" pitchFamily="2" charset="2"/>
              <a:buChar char="v"/>
            </a:pPr>
            <a:r>
              <a:rPr lang="en-GB" sz="1800" dirty="0"/>
              <a:t>Watch/reflect on the experience</a:t>
            </a:r>
          </a:p>
          <a:p>
            <a:pPr marL="285750" indent="-285750">
              <a:buFont typeface="Wingdings" panose="05000000000000000000" pitchFamily="2" charset="2"/>
              <a:buChar char="v"/>
            </a:pPr>
            <a:r>
              <a:rPr lang="en-GB" sz="1800" b="1" dirty="0"/>
              <a:t>ABSTRACT CONCEPTUALISATION</a:t>
            </a:r>
          </a:p>
          <a:p>
            <a:pPr marL="628650" indent="-285750">
              <a:spcBef>
                <a:spcPts val="600"/>
              </a:spcBef>
              <a:spcAft>
                <a:spcPts val="2400"/>
              </a:spcAft>
              <a:buFont typeface="Wingdings" panose="05000000000000000000" pitchFamily="2" charset="2"/>
              <a:buChar char="v"/>
            </a:pPr>
            <a:r>
              <a:rPr lang="en-GB" sz="1800" dirty="0"/>
              <a:t>Think about the experience/ideas</a:t>
            </a:r>
          </a:p>
          <a:p>
            <a:pPr marL="285750" indent="-285750">
              <a:buFont typeface="Wingdings" panose="05000000000000000000" pitchFamily="2" charset="2"/>
              <a:buChar char="v"/>
            </a:pPr>
            <a:r>
              <a:rPr lang="en-GB" sz="1800" b="1" dirty="0"/>
              <a:t>ACTIVE EXPERIMENTATION</a:t>
            </a:r>
          </a:p>
          <a:p>
            <a:pPr marL="628650" indent="-285750">
              <a:spcBef>
                <a:spcPts val="600"/>
              </a:spcBef>
              <a:spcAft>
                <a:spcPts val="2400"/>
              </a:spcAft>
              <a:buFont typeface="Wingdings" panose="05000000000000000000" pitchFamily="2" charset="2"/>
              <a:buChar char="v"/>
            </a:pPr>
            <a:r>
              <a:rPr lang="en-GB" sz="1800" dirty="0"/>
              <a:t>Implement what you have learnt</a:t>
            </a:r>
          </a:p>
        </p:txBody>
      </p:sp>
      <p:cxnSp>
        <p:nvCxnSpPr>
          <p:cNvPr id="17" name="Straight Connector 16">
            <a:extLst>
              <a:ext uri="{FF2B5EF4-FFF2-40B4-BE49-F238E27FC236}">
                <a16:creationId xmlns:a16="http://schemas.microsoft.com/office/drawing/2014/main" id="{60D31CE9-712E-4188-B5FE-06581F2796FC}"/>
              </a:ext>
            </a:extLst>
          </p:cNvPr>
          <p:cNvCxnSpPr>
            <a:cxnSpLocks/>
            <a:endCxn id="8" idx="0"/>
          </p:cNvCxnSpPr>
          <p:nvPr/>
        </p:nvCxnSpPr>
        <p:spPr>
          <a:xfrm>
            <a:off x="6209867" y="1240790"/>
            <a:ext cx="0" cy="4759960"/>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BD27D28A-C109-7B8C-BA13-83578FCFE7A8}"/>
              </a:ext>
            </a:extLst>
          </p:cNvPr>
          <p:cNvCxnSpPr>
            <a:cxnSpLocks/>
          </p:cNvCxnSpPr>
          <p:nvPr/>
        </p:nvCxnSpPr>
        <p:spPr>
          <a:xfrm flipH="1">
            <a:off x="3381921" y="3669202"/>
            <a:ext cx="5589084" cy="0"/>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22" name="Partial Circle 21">
            <a:extLst>
              <a:ext uri="{FF2B5EF4-FFF2-40B4-BE49-F238E27FC236}">
                <a16:creationId xmlns:a16="http://schemas.microsoft.com/office/drawing/2014/main" id="{0417BF71-DAC9-A212-129F-CF1D9ED6850B}"/>
              </a:ext>
            </a:extLst>
          </p:cNvPr>
          <p:cNvSpPr/>
          <p:nvPr/>
        </p:nvSpPr>
        <p:spPr>
          <a:xfrm rot="10800000">
            <a:off x="3403600" y="1292860"/>
            <a:ext cx="5638800" cy="4711700"/>
          </a:xfrm>
          <a:prstGeom prst="pie">
            <a:avLst>
              <a:gd name="adj1" fmla="val 10781776"/>
              <a:gd name="adj2" fmla="val 16200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21" name="Partial Circle 20">
            <a:extLst>
              <a:ext uri="{FF2B5EF4-FFF2-40B4-BE49-F238E27FC236}">
                <a16:creationId xmlns:a16="http://schemas.microsoft.com/office/drawing/2014/main" id="{3CFDF1F5-E925-8D9C-7217-59EBF06B7F86}"/>
              </a:ext>
            </a:extLst>
          </p:cNvPr>
          <p:cNvSpPr/>
          <p:nvPr/>
        </p:nvSpPr>
        <p:spPr>
          <a:xfrm>
            <a:off x="3390900" y="1270000"/>
            <a:ext cx="5638800" cy="4711700"/>
          </a:xfrm>
          <a:prstGeom prst="pie">
            <a:avLst>
              <a:gd name="adj1" fmla="val 10781776"/>
              <a:gd name="adj2" fmla="val 16200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23" name="Partial Circle 22">
            <a:extLst>
              <a:ext uri="{FF2B5EF4-FFF2-40B4-BE49-F238E27FC236}">
                <a16:creationId xmlns:a16="http://schemas.microsoft.com/office/drawing/2014/main" id="{B1FDA9D6-1E03-9F90-1B80-093EBF388CDA}"/>
              </a:ext>
            </a:extLst>
          </p:cNvPr>
          <p:cNvSpPr/>
          <p:nvPr/>
        </p:nvSpPr>
        <p:spPr>
          <a:xfrm flipH="1">
            <a:off x="3416300" y="1270000"/>
            <a:ext cx="5638800" cy="4711700"/>
          </a:xfrm>
          <a:prstGeom prst="pie">
            <a:avLst>
              <a:gd name="adj1" fmla="val 10781776"/>
              <a:gd name="adj2" fmla="val 16200000"/>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24" name="Partial Circle 23">
            <a:extLst>
              <a:ext uri="{FF2B5EF4-FFF2-40B4-BE49-F238E27FC236}">
                <a16:creationId xmlns:a16="http://schemas.microsoft.com/office/drawing/2014/main" id="{40980BFC-7A3D-D7BA-6165-6C3D0775E068}"/>
              </a:ext>
            </a:extLst>
          </p:cNvPr>
          <p:cNvSpPr/>
          <p:nvPr/>
        </p:nvSpPr>
        <p:spPr>
          <a:xfrm flipV="1">
            <a:off x="3390900" y="1297940"/>
            <a:ext cx="5638800" cy="4711700"/>
          </a:xfrm>
          <a:prstGeom prst="pie">
            <a:avLst>
              <a:gd name="adj1" fmla="val 10781776"/>
              <a:gd name="adj2" fmla="val 16200000"/>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6" name="Rectangle: Rounded Corners 5">
            <a:extLst>
              <a:ext uri="{FF2B5EF4-FFF2-40B4-BE49-F238E27FC236}">
                <a16:creationId xmlns:a16="http://schemas.microsoft.com/office/drawing/2014/main" id="{FA607020-FE2C-2221-1B4E-755820366BBE}"/>
              </a:ext>
            </a:extLst>
          </p:cNvPr>
          <p:cNvSpPr/>
          <p:nvPr/>
        </p:nvSpPr>
        <p:spPr>
          <a:xfrm>
            <a:off x="5093867" y="383540"/>
            <a:ext cx="2232000" cy="85725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800" b="1" dirty="0"/>
              <a:t>Concrete experience</a:t>
            </a:r>
          </a:p>
        </p:txBody>
      </p:sp>
      <p:sp>
        <p:nvSpPr>
          <p:cNvPr id="8" name="Rectangle: Rounded Corners 7">
            <a:extLst>
              <a:ext uri="{FF2B5EF4-FFF2-40B4-BE49-F238E27FC236}">
                <a16:creationId xmlns:a16="http://schemas.microsoft.com/office/drawing/2014/main" id="{7CF63CB7-ACC6-64E2-D1BA-2B3516772846}"/>
              </a:ext>
            </a:extLst>
          </p:cNvPr>
          <p:cNvSpPr/>
          <p:nvPr/>
        </p:nvSpPr>
        <p:spPr>
          <a:xfrm>
            <a:off x="5093867" y="6000750"/>
            <a:ext cx="2232000" cy="85725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800" b="1" dirty="0"/>
              <a:t>Abstract conceptualisation</a:t>
            </a:r>
          </a:p>
        </p:txBody>
      </p:sp>
      <p:sp>
        <p:nvSpPr>
          <p:cNvPr id="9" name="Rectangle: Rounded Corners 8">
            <a:extLst>
              <a:ext uri="{FF2B5EF4-FFF2-40B4-BE49-F238E27FC236}">
                <a16:creationId xmlns:a16="http://schemas.microsoft.com/office/drawing/2014/main" id="{D2FA788B-94DC-C038-FAA3-F90F6AEE01FA}"/>
              </a:ext>
            </a:extLst>
          </p:cNvPr>
          <p:cNvSpPr/>
          <p:nvPr/>
        </p:nvSpPr>
        <p:spPr>
          <a:xfrm>
            <a:off x="1150929" y="3204074"/>
            <a:ext cx="2232000" cy="857250"/>
          </a:xfrm>
          <a:prstGeom prst="round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800" b="1" dirty="0">
                <a:solidFill>
                  <a:schemeClr val="accent2"/>
                </a:solidFill>
              </a:rPr>
              <a:t>Active experimentation</a:t>
            </a:r>
          </a:p>
        </p:txBody>
      </p:sp>
      <p:sp>
        <p:nvSpPr>
          <p:cNvPr id="11" name="Rectangle: Rounded Corners 10">
            <a:extLst>
              <a:ext uri="{FF2B5EF4-FFF2-40B4-BE49-F238E27FC236}">
                <a16:creationId xmlns:a16="http://schemas.microsoft.com/office/drawing/2014/main" id="{CBFC2846-685B-9C9A-0682-8475BDE332EB}"/>
              </a:ext>
            </a:extLst>
          </p:cNvPr>
          <p:cNvSpPr/>
          <p:nvPr/>
        </p:nvSpPr>
        <p:spPr>
          <a:xfrm>
            <a:off x="9079848" y="3228788"/>
            <a:ext cx="2232000" cy="857250"/>
          </a:xfrm>
          <a:prstGeom prst="round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800" b="1" dirty="0">
                <a:solidFill>
                  <a:schemeClr val="accent2"/>
                </a:solidFill>
              </a:rPr>
              <a:t>Reflective observation</a:t>
            </a:r>
          </a:p>
        </p:txBody>
      </p:sp>
      <p:sp>
        <p:nvSpPr>
          <p:cNvPr id="28" name="Rectangle: Rounded Corners 27">
            <a:extLst>
              <a:ext uri="{FF2B5EF4-FFF2-40B4-BE49-F238E27FC236}">
                <a16:creationId xmlns:a16="http://schemas.microsoft.com/office/drawing/2014/main" id="{944D9E14-154F-5269-11F4-0C0D5BD125DA}"/>
              </a:ext>
            </a:extLst>
          </p:cNvPr>
          <p:cNvSpPr/>
          <p:nvPr/>
        </p:nvSpPr>
        <p:spPr>
          <a:xfrm>
            <a:off x="3187700" y="1600200"/>
            <a:ext cx="2857500" cy="14224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800" b="1" dirty="0"/>
              <a:t>ACCOMODATING</a:t>
            </a:r>
          </a:p>
          <a:p>
            <a:pPr algn="ctr"/>
            <a:r>
              <a:rPr lang="fr-FR" sz="1800" dirty="0" err="1"/>
              <a:t>Prefer</a:t>
            </a:r>
            <a:r>
              <a:rPr lang="fr-FR" sz="1800" dirty="0"/>
              <a:t> active </a:t>
            </a:r>
            <a:r>
              <a:rPr lang="fr-FR" sz="1800" dirty="0" err="1"/>
              <a:t>experience</a:t>
            </a:r>
            <a:r>
              <a:rPr lang="fr-FR" sz="1800" dirty="0"/>
              <a:t> </a:t>
            </a:r>
          </a:p>
          <a:p>
            <a:pPr algn="ctr"/>
            <a:r>
              <a:rPr lang="fr-FR" sz="1800" u="sng" dirty="0"/>
              <a:t>Feeling + </a:t>
            </a:r>
            <a:r>
              <a:rPr lang="fr-FR" sz="1800" u="sng" dirty="0" err="1"/>
              <a:t>doing</a:t>
            </a:r>
            <a:endParaRPr lang="fr-FR" sz="1800" u="sng" dirty="0"/>
          </a:p>
        </p:txBody>
      </p:sp>
      <p:sp>
        <p:nvSpPr>
          <p:cNvPr id="29" name="Rectangle: Rounded Corners 28">
            <a:extLst>
              <a:ext uri="{FF2B5EF4-FFF2-40B4-BE49-F238E27FC236}">
                <a16:creationId xmlns:a16="http://schemas.microsoft.com/office/drawing/2014/main" id="{2A733A36-1607-6F16-9000-239FB64C7E5C}"/>
              </a:ext>
            </a:extLst>
          </p:cNvPr>
          <p:cNvSpPr/>
          <p:nvPr/>
        </p:nvSpPr>
        <p:spPr>
          <a:xfrm>
            <a:off x="6388100" y="1612900"/>
            <a:ext cx="3022600" cy="1422400"/>
          </a:xfrm>
          <a:prstGeom prst="round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800" b="1" dirty="0">
                <a:solidFill>
                  <a:schemeClr val="accent2"/>
                </a:solidFill>
              </a:rPr>
              <a:t>DIVERGING</a:t>
            </a:r>
          </a:p>
          <a:p>
            <a:pPr algn="ctr"/>
            <a:r>
              <a:rPr lang="fr-FR" sz="1800" dirty="0" err="1">
                <a:solidFill>
                  <a:schemeClr val="accent2"/>
                </a:solidFill>
              </a:rPr>
              <a:t>Prefer</a:t>
            </a:r>
            <a:r>
              <a:rPr lang="fr-FR" sz="1800" dirty="0">
                <a:solidFill>
                  <a:schemeClr val="accent2"/>
                </a:solidFill>
              </a:rPr>
              <a:t> passive </a:t>
            </a:r>
            <a:r>
              <a:rPr lang="fr-FR" sz="1800" dirty="0" err="1">
                <a:solidFill>
                  <a:schemeClr val="accent2"/>
                </a:solidFill>
              </a:rPr>
              <a:t>experience</a:t>
            </a:r>
            <a:r>
              <a:rPr lang="fr-FR" sz="1800" dirty="0">
                <a:solidFill>
                  <a:schemeClr val="accent2"/>
                </a:solidFill>
              </a:rPr>
              <a:t> </a:t>
            </a:r>
          </a:p>
          <a:p>
            <a:pPr algn="ctr"/>
            <a:r>
              <a:rPr lang="fr-FR" sz="1800" u="sng" dirty="0">
                <a:solidFill>
                  <a:schemeClr val="accent2"/>
                </a:solidFill>
              </a:rPr>
              <a:t>Feeling + </a:t>
            </a:r>
            <a:r>
              <a:rPr lang="fr-FR" sz="1800" u="sng" dirty="0" err="1">
                <a:solidFill>
                  <a:schemeClr val="accent2"/>
                </a:solidFill>
              </a:rPr>
              <a:t>observing</a:t>
            </a:r>
            <a:endParaRPr lang="fr-FR" sz="1800" u="sng" dirty="0">
              <a:solidFill>
                <a:schemeClr val="accent2"/>
              </a:solidFill>
            </a:endParaRPr>
          </a:p>
        </p:txBody>
      </p:sp>
      <p:sp>
        <p:nvSpPr>
          <p:cNvPr id="30" name="Rectangle: Rounded Corners 29">
            <a:extLst>
              <a:ext uri="{FF2B5EF4-FFF2-40B4-BE49-F238E27FC236}">
                <a16:creationId xmlns:a16="http://schemas.microsoft.com/office/drawing/2014/main" id="{D4D7AF45-A2F8-F813-35BD-58BF9A376315}"/>
              </a:ext>
            </a:extLst>
          </p:cNvPr>
          <p:cNvSpPr/>
          <p:nvPr/>
        </p:nvSpPr>
        <p:spPr>
          <a:xfrm>
            <a:off x="3200400" y="4191000"/>
            <a:ext cx="2857500" cy="14224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800" b="1" dirty="0"/>
              <a:t>CONVERGING</a:t>
            </a:r>
          </a:p>
          <a:p>
            <a:pPr algn="ctr"/>
            <a:r>
              <a:rPr lang="fr-FR" sz="1800" dirty="0" err="1"/>
              <a:t>Prefer</a:t>
            </a:r>
            <a:r>
              <a:rPr lang="fr-FR" sz="1800" dirty="0"/>
              <a:t> active </a:t>
            </a:r>
            <a:r>
              <a:rPr lang="fr-FR" sz="1800" dirty="0" err="1"/>
              <a:t>theory</a:t>
            </a:r>
            <a:r>
              <a:rPr lang="fr-FR" sz="1800" dirty="0"/>
              <a:t> </a:t>
            </a:r>
          </a:p>
          <a:p>
            <a:pPr algn="ctr"/>
            <a:r>
              <a:rPr lang="fr-FR" sz="1800" u="sng" dirty="0" err="1"/>
              <a:t>Thinking</a:t>
            </a:r>
            <a:r>
              <a:rPr lang="fr-FR" sz="1800" u="sng" dirty="0"/>
              <a:t> + </a:t>
            </a:r>
            <a:r>
              <a:rPr lang="fr-FR" sz="1800" u="sng" dirty="0" err="1"/>
              <a:t>applying</a:t>
            </a:r>
            <a:endParaRPr lang="fr-FR" sz="1800" u="sng" dirty="0"/>
          </a:p>
        </p:txBody>
      </p:sp>
      <p:sp>
        <p:nvSpPr>
          <p:cNvPr id="31" name="Rectangle: Rounded Corners 30">
            <a:extLst>
              <a:ext uri="{FF2B5EF4-FFF2-40B4-BE49-F238E27FC236}">
                <a16:creationId xmlns:a16="http://schemas.microsoft.com/office/drawing/2014/main" id="{B5243E16-5C2D-EE19-E4D2-FDE7C7538FF0}"/>
              </a:ext>
            </a:extLst>
          </p:cNvPr>
          <p:cNvSpPr/>
          <p:nvPr/>
        </p:nvSpPr>
        <p:spPr>
          <a:xfrm>
            <a:off x="6400800" y="4203700"/>
            <a:ext cx="3022600" cy="1422400"/>
          </a:xfrm>
          <a:prstGeom prst="round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800" b="1" dirty="0">
                <a:solidFill>
                  <a:schemeClr val="accent2"/>
                </a:solidFill>
              </a:rPr>
              <a:t>ASSIMILITATING</a:t>
            </a:r>
          </a:p>
          <a:p>
            <a:pPr algn="ctr"/>
            <a:r>
              <a:rPr lang="fr-FR" sz="1800" dirty="0" err="1">
                <a:solidFill>
                  <a:schemeClr val="accent2"/>
                </a:solidFill>
              </a:rPr>
              <a:t>Prefer</a:t>
            </a:r>
            <a:r>
              <a:rPr lang="fr-FR" sz="1800" dirty="0">
                <a:solidFill>
                  <a:schemeClr val="accent2"/>
                </a:solidFill>
              </a:rPr>
              <a:t> passive </a:t>
            </a:r>
            <a:r>
              <a:rPr lang="fr-FR" sz="1800" dirty="0" err="1">
                <a:solidFill>
                  <a:schemeClr val="accent2"/>
                </a:solidFill>
              </a:rPr>
              <a:t>theory</a:t>
            </a:r>
            <a:r>
              <a:rPr lang="fr-FR" sz="1800" dirty="0">
                <a:solidFill>
                  <a:schemeClr val="accent2"/>
                </a:solidFill>
              </a:rPr>
              <a:t> </a:t>
            </a:r>
          </a:p>
          <a:p>
            <a:pPr algn="ctr"/>
            <a:r>
              <a:rPr lang="fr-FR" sz="1800" u="sng" dirty="0" err="1">
                <a:solidFill>
                  <a:schemeClr val="accent2"/>
                </a:solidFill>
              </a:rPr>
              <a:t>Thinking</a:t>
            </a:r>
            <a:r>
              <a:rPr lang="fr-FR" sz="1800" u="sng" dirty="0">
                <a:solidFill>
                  <a:schemeClr val="accent2"/>
                </a:solidFill>
              </a:rPr>
              <a:t> + </a:t>
            </a:r>
            <a:r>
              <a:rPr lang="fr-FR" sz="1800" u="sng" dirty="0" err="1">
                <a:solidFill>
                  <a:schemeClr val="accent2"/>
                </a:solidFill>
              </a:rPr>
              <a:t>reflecting</a:t>
            </a:r>
            <a:endParaRPr lang="fr-FR" sz="1800" u="sng" dirty="0">
              <a:solidFill>
                <a:schemeClr val="accent2"/>
              </a:solidFill>
            </a:endParaRPr>
          </a:p>
        </p:txBody>
      </p:sp>
      <p:sp>
        <p:nvSpPr>
          <p:cNvPr id="32" name="Rectangle 31">
            <a:extLst>
              <a:ext uri="{FF2B5EF4-FFF2-40B4-BE49-F238E27FC236}">
                <a16:creationId xmlns:a16="http://schemas.microsoft.com/office/drawing/2014/main" id="{E9AA8FDC-597F-233E-B95A-B9ADFF2807A7}"/>
              </a:ext>
            </a:extLst>
          </p:cNvPr>
          <p:cNvSpPr/>
          <p:nvPr/>
        </p:nvSpPr>
        <p:spPr>
          <a:xfrm rot="16200000">
            <a:off x="6153150" y="3270250"/>
            <a:ext cx="50673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3200" b="1" dirty="0">
                <a:solidFill>
                  <a:schemeClr val="accent2"/>
                </a:solidFill>
              </a:rPr>
              <a:t>Feeling vs </a:t>
            </a:r>
            <a:r>
              <a:rPr lang="fr-FR" sz="3200" b="1" dirty="0" err="1">
                <a:solidFill>
                  <a:schemeClr val="accent2"/>
                </a:solidFill>
              </a:rPr>
              <a:t>thinking</a:t>
            </a:r>
            <a:endParaRPr lang="fr-FR" sz="3200" b="1" dirty="0">
              <a:solidFill>
                <a:schemeClr val="accent2"/>
              </a:solidFill>
            </a:endParaRPr>
          </a:p>
        </p:txBody>
      </p:sp>
      <p:sp>
        <p:nvSpPr>
          <p:cNvPr id="33" name="Rectangle 32">
            <a:extLst>
              <a:ext uri="{FF2B5EF4-FFF2-40B4-BE49-F238E27FC236}">
                <a16:creationId xmlns:a16="http://schemas.microsoft.com/office/drawing/2014/main" id="{8D0043D2-50B6-C825-D069-07AFE94CAFB3}"/>
              </a:ext>
            </a:extLst>
          </p:cNvPr>
          <p:cNvSpPr/>
          <p:nvPr/>
        </p:nvSpPr>
        <p:spPr>
          <a:xfrm>
            <a:off x="3702050" y="4845050"/>
            <a:ext cx="50673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3200" b="1" dirty="0" err="1">
                <a:solidFill>
                  <a:schemeClr val="accent2"/>
                </a:solidFill>
              </a:rPr>
              <a:t>Doing</a:t>
            </a:r>
            <a:r>
              <a:rPr lang="fr-FR" sz="3200" b="1" dirty="0">
                <a:solidFill>
                  <a:schemeClr val="accent2"/>
                </a:solidFill>
              </a:rPr>
              <a:t> vs </a:t>
            </a:r>
            <a:r>
              <a:rPr lang="fr-FR" sz="3200" b="1" dirty="0" err="1">
                <a:solidFill>
                  <a:schemeClr val="accent2"/>
                </a:solidFill>
              </a:rPr>
              <a:t>watching</a:t>
            </a:r>
            <a:endParaRPr lang="fr-FR" sz="3200" b="1" dirty="0">
              <a:solidFill>
                <a:schemeClr val="accent2"/>
              </a:solidFill>
            </a:endParaRPr>
          </a:p>
        </p:txBody>
      </p:sp>
      <p:cxnSp>
        <p:nvCxnSpPr>
          <p:cNvPr id="35" name="Straight Arrow Connector 34">
            <a:extLst>
              <a:ext uri="{FF2B5EF4-FFF2-40B4-BE49-F238E27FC236}">
                <a16:creationId xmlns:a16="http://schemas.microsoft.com/office/drawing/2014/main" id="{4AAB8230-0D60-CBFF-F75D-01BB46B5921D}"/>
              </a:ext>
            </a:extLst>
          </p:cNvPr>
          <p:cNvCxnSpPr/>
          <p:nvPr/>
        </p:nvCxnSpPr>
        <p:spPr>
          <a:xfrm>
            <a:off x="4064000" y="5041900"/>
            <a:ext cx="4254500" cy="0"/>
          </a:xfrm>
          <a:prstGeom prst="straightConnector1">
            <a:avLst/>
          </a:prstGeom>
          <a:ln w="73025">
            <a:solidFill>
              <a:schemeClr val="accent2"/>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FC7A8A02-4620-6F4F-1A43-7470BFB1B3C6}"/>
              </a:ext>
            </a:extLst>
          </p:cNvPr>
          <p:cNvCxnSpPr>
            <a:cxnSpLocks/>
          </p:cNvCxnSpPr>
          <p:nvPr/>
        </p:nvCxnSpPr>
        <p:spPr>
          <a:xfrm rot="5400000">
            <a:off x="6261100" y="3784600"/>
            <a:ext cx="4254500" cy="0"/>
          </a:xfrm>
          <a:prstGeom prst="straightConnector1">
            <a:avLst/>
          </a:prstGeom>
          <a:ln w="73025">
            <a:solidFill>
              <a:schemeClr val="accent2"/>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33455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1" nodeType="clickEffect">
                                  <p:stCondLst>
                                    <p:cond delay="0"/>
                                  </p:stCondLst>
                                  <p:childTnLst>
                                    <p:animEffect transition="out" filter="fade">
                                      <p:cBhvr>
                                        <p:cTn id="6" dur="500"/>
                                        <p:tgtEl>
                                          <p:spTgt spid="16">
                                            <p:txEl>
                                              <p:pRg st="0" end="0"/>
                                            </p:txEl>
                                          </p:spTgt>
                                        </p:tgtEl>
                                      </p:cBhvr>
                                    </p:animEffect>
                                    <p:set>
                                      <p:cBhvr>
                                        <p:cTn id="7" dur="1" fill="hold">
                                          <p:stCondLst>
                                            <p:cond delay="499"/>
                                          </p:stCondLst>
                                        </p:cTn>
                                        <p:tgtEl>
                                          <p:spTgt spid="16">
                                            <p:txEl>
                                              <p:pRg st="0" end="0"/>
                                            </p:txEl>
                                          </p:spTgt>
                                        </p:tgtEl>
                                        <p:attrNameLst>
                                          <p:attrName>style.visibility</p:attrName>
                                        </p:attrNameLst>
                                      </p:cBhvr>
                                      <p:to>
                                        <p:strVal val="hidden"/>
                                      </p:to>
                                    </p:set>
                                  </p:childTnLst>
                                </p:cTn>
                              </p:par>
                              <p:par>
                                <p:cTn id="8" presetID="10" presetClass="exit" presetSubtype="0" fill="hold" grpId="1" nodeType="withEffect">
                                  <p:stCondLst>
                                    <p:cond delay="0"/>
                                  </p:stCondLst>
                                  <p:childTnLst>
                                    <p:animEffect transition="out" filter="fade">
                                      <p:cBhvr>
                                        <p:cTn id="9" dur="500"/>
                                        <p:tgtEl>
                                          <p:spTgt spid="16">
                                            <p:txEl>
                                              <p:pRg st="1" end="1"/>
                                            </p:txEl>
                                          </p:spTgt>
                                        </p:tgtEl>
                                      </p:cBhvr>
                                    </p:animEffect>
                                    <p:set>
                                      <p:cBhvr>
                                        <p:cTn id="10" dur="1" fill="hold">
                                          <p:stCondLst>
                                            <p:cond delay="499"/>
                                          </p:stCondLst>
                                        </p:cTn>
                                        <p:tgtEl>
                                          <p:spTgt spid="16">
                                            <p:txEl>
                                              <p:pRg st="1" end="1"/>
                                            </p:txEl>
                                          </p:spTgt>
                                        </p:tgtEl>
                                        <p:attrNameLst>
                                          <p:attrName>style.visibility</p:attrName>
                                        </p:attrNameLst>
                                      </p:cBhvr>
                                      <p:to>
                                        <p:strVal val="hidden"/>
                                      </p:to>
                                    </p:set>
                                  </p:childTnLst>
                                </p:cTn>
                              </p:par>
                              <p:par>
                                <p:cTn id="11" presetID="10" presetClass="exit" presetSubtype="0" fill="hold" grpId="1" nodeType="withEffect">
                                  <p:stCondLst>
                                    <p:cond delay="0"/>
                                  </p:stCondLst>
                                  <p:childTnLst>
                                    <p:animEffect transition="out" filter="fade">
                                      <p:cBhvr>
                                        <p:cTn id="12" dur="500"/>
                                        <p:tgtEl>
                                          <p:spTgt spid="16">
                                            <p:txEl>
                                              <p:pRg st="2" end="2"/>
                                            </p:txEl>
                                          </p:spTgt>
                                        </p:tgtEl>
                                      </p:cBhvr>
                                    </p:animEffect>
                                    <p:set>
                                      <p:cBhvr>
                                        <p:cTn id="13" dur="1" fill="hold">
                                          <p:stCondLst>
                                            <p:cond delay="499"/>
                                          </p:stCondLst>
                                        </p:cTn>
                                        <p:tgtEl>
                                          <p:spTgt spid="16">
                                            <p:txEl>
                                              <p:pRg st="2" end="2"/>
                                            </p:txEl>
                                          </p:spTgt>
                                        </p:tgtEl>
                                        <p:attrNameLst>
                                          <p:attrName>style.visibility</p:attrName>
                                        </p:attrNameLst>
                                      </p:cBhvr>
                                      <p:to>
                                        <p:strVal val="hidden"/>
                                      </p:to>
                                    </p:set>
                                  </p:childTnLst>
                                </p:cTn>
                              </p:par>
                              <p:par>
                                <p:cTn id="14" presetID="10" presetClass="exit" presetSubtype="0" fill="hold" grpId="1" nodeType="withEffect">
                                  <p:stCondLst>
                                    <p:cond delay="0"/>
                                  </p:stCondLst>
                                  <p:childTnLst>
                                    <p:animEffect transition="out" filter="fade">
                                      <p:cBhvr>
                                        <p:cTn id="15" dur="500"/>
                                        <p:tgtEl>
                                          <p:spTgt spid="16">
                                            <p:txEl>
                                              <p:pRg st="3" end="3"/>
                                            </p:txEl>
                                          </p:spTgt>
                                        </p:tgtEl>
                                      </p:cBhvr>
                                    </p:animEffect>
                                    <p:set>
                                      <p:cBhvr>
                                        <p:cTn id="16" dur="1" fill="hold">
                                          <p:stCondLst>
                                            <p:cond delay="499"/>
                                          </p:stCondLst>
                                        </p:cTn>
                                        <p:tgtEl>
                                          <p:spTgt spid="16">
                                            <p:txEl>
                                              <p:pRg st="3" end="3"/>
                                            </p:txEl>
                                          </p:spTgt>
                                        </p:tgtEl>
                                        <p:attrNameLst>
                                          <p:attrName>style.visibility</p:attrName>
                                        </p:attrNameLst>
                                      </p:cBhvr>
                                      <p:to>
                                        <p:strVal val="hidden"/>
                                      </p:to>
                                    </p:set>
                                  </p:childTnLst>
                                </p:cTn>
                              </p:par>
                              <p:par>
                                <p:cTn id="17" presetID="10" presetClass="exit" presetSubtype="0" fill="hold" grpId="1" nodeType="withEffect">
                                  <p:stCondLst>
                                    <p:cond delay="0"/>
                                  </p:stCondLst>
                                  <p:childTnLst>
                                    <p:animEffect transition="out" filter="fade">
                                      <p:cBhvr>
                                        <p:cTn id="18" dur="500"/>
                                        <p:tgtEl>
                                          <p:spTgt spid="16">
                                            <p:txEl>
                                              <p:pRg st="4" end="4"/>
                                            </p:txEl>
                                          </p:spTgt>
                                        </p:tgtEl>
                                      </p:cBhvr>
                                    </p:animEffect>
                                    <p:set>
                                      <p:cBhvr>
                                        <p:cTn id="19" dur="1" fill="hold">
                                          <p:stCondLst>
                                            <p:cond delay="499"/>
                                          </p:stCondLst>
                                        </p:cTn>
                                        <p:tgtEl>
                                          <p:spTgt spid="16">
                                            <p:txEl>
                                              <p:pRg st="4" end="4"/>
                                            </p:txEl>
                                          </p:spTgt>
                                        </p:tgtEl>
                                        <p:attrNameLst>
                                          <p:attrName>style.visibility</p:attrName>
                                        </p:attrNameLst>
                                      </p:cBhvr>
                                      <p:to>
                                        <p:strVal val="hidden"/>
                                      </p:to>
                                    </p:set>
                                  </p:childTnLst>
                                </p:cTn>
                              </p:par>
                              <p:par>
                                <p:cTn id="20" presetID="10" presetClass="exit" presetSubtype="0" fill="hold" grpId="1" nodeType="withEffect">
                                  <p:stCondLst>
                                    <p:cond delay="0"/>
                                  </p:stCondLst>
                                  <p:childTnLst>
                                    <p:animEffect transition="out" filter="fade">
                                      <p:cBhvr>
                                        <p:cTn id="21" dur="500"/>
                                        <p:tgtEl>
                                          <p:spTgt spid="16">
                                            <p:txEl>
                                              <p:pRg st="5" end="5"/>
                                            </p:txEl>
                                          </p:spTgt>
                                        </p:tgtEl>
                                      </p:cBhvr>
                                    </p:animEffect>
                                    <p:set>
                                      <p:cBhvr>
                                        <p:cTn id="22" dur="1" fill="hold">
                                          <p:stCondLst>
                                            <p:cond delay="499"/>
                                          </p:stCondLst>
                                        </p:cTn>
                                        <p:tgtEl>
                                          <p:spTgt spid="16">
                                            <p:txEl>
                                              <p:pRg st="5" end="5"/>
                                            </p:txEl>
                                          </p:spTgt>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16">
                                            <p:txEl>
                                              <p:pRg st="6" end="6"/>
                                            </p:txEl>
                                          </p:spTgt>
                                        </p:tgtEl>
                                      </p:cBhvr>
                                    </p:animEffect>
                                    <p:set>
                                      <p:cBhvr>
                                        <p:cTn id="25" dur="1" fill="hold">
                                          <p:stCondLst>
                                            <p:cond delay="499"/>
                                          </p:stCondLst>
                                        </p:cTn>
                                        <p:tgtEl>
                                          <p:spTgt spid="16">
                                            <p:txEl>
                                              <p:pRg st="6" end="6"/>
                                            </p:txEl>
                                          </p:spTgt>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16">
                                            <p:txEl>
                                              <p:pRg st="7" end="7"/>
                                            </p:txEl>
                                          </p:spTgt>
                                        </p:tgtEl>
                                      </p:cBhvr>
                                    </p:animEffect>
                                    <p:set>
                                      <p:cBhvr>
                                        <p:cTn id="28" dur="1" fill="hold">
                                          <p:stCondLst>
                                            <p:cond delay="499"/>
                                          </p:stCondLst>
                                        </p:cTn>
                                        <p:tgtEl>
                                          <p:spTgt spid="16">
                                            <p:txEl>
                                              <p:pRg st="7" end="7"/>
                                            </p:txEl>
                                          </p:spTgt>
                                        </p:tgtEl>
                                        <p:attrNameLst>
                                          <p:attrName>style.visibility</p:attrName>
                                        </p:attrNameLst>
                                      </p:cBhvr>
                                      <p:to>
                                        <p:strVal val="hidden"/>
                                      </p:to>
                                    </p:set>
                                  </p:childTnLst>
                                </p:cTn>
                              </p:par>
                              <p:par>
                                <p:cTn id="29" presetID="10" presetClass="exit" presetSubtype="0" fill="hold" grpId="1" nodeType="withEffect">
                                  <p:stCondLst>
                                    <p:cond delay="0"/>
                                  </p:stCondLst>
                                  <p:childTnLst>
                                    <p:animEffect transition="out" filter="fade">
                                      <p:cBhvr>
                                        <p:cTn id="30" dur="500"/>
                                        <p:tgtEl>
                                          <p:spTgt spid="2"/>
                                        </p:tgtEl>
                                      </p:cBhvr>
                                    </p:animEffect>
                                    <p:set>
                                      <p:cBhvr>
                                        <p:cTn id="31" dur="1" fill="hold">
                                          <p:stCondLst>
                                            <p:cond delay="499"/>
                                          </p:stCondLst>
                                        </p:cTn>
                                        <p:tgtEl>
                                          <p:spTgt spid="2"/>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10"/>
                                        </p:tgtEl>
                                      </p:cBhvr>
                                    </p:animEffect>
                                    <p:set>
                                      <p:cBhvr>
                                        <p:cTn id="34" dur="1" fill="hold">
                                          <p:stCondLst>
                                            <p:cond delay="499"/>
                                          </p:stCondLst>
                                        </p:cTn>
                                        <p:tgtEl>
                                          <p:spTgt spid="10"/>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5"/>
                                        </p:tgtEl>
                                      </p:cBhvr>
                                    </p:animEffect>
                                    <p:set>
                                      <p:cBhvr>
                                        <p:cTn id="37" dur="1" fill="hold">
                                          <p:stCondLst>
                                            <p:cond delay="499"/>
                                          </p:stCondLst>
                                        </p:cTn>
                                        <p:tgtEl>
                                          <p:spTgt spid="5"/>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12"/>
                                        </p:tgtEl>
                                      </p:cBhvr>
                                    </p:animEffect>
                                    <p:set>
                                      <p:cBhvr>
                                        <p:cTn id="40" dur="1" fill="hold">
                                          <p:stCondLst>
                                            <p:cond delay="499"/>
                                          </p:stCondLst>
                                        </p:cTn>
                                        <p:tgtEl>
                                          <p:spTgt spid="12"/>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3"/>
                                        </p:tgtEl>
                                      </p:cBhvr>
                                    </p:animEffect>
                                    <p:set>
                                      <p:cBhvr>
                                        <p:cTn id="43" dur="1" fill="hold">
                                          <p:stCondLst>
                                            <p:cond delay="499"/>
                                          </p:stCondLst>
                                        </p:cTn>
                                        <p:tgtEl>
                                          <p:spTgt spid="3"/>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14"/>
                                        </p:tgtEl>
                                      </p:cBhvr>
                                    </p:animEffect>
                                    <p:set>
                                      <p:cBhvr>
                                        <p:cTn id="46" dur="1" fill="hold">
                                          <p:stCondLst>
                                            <p:cond delay="499"/>
                                          </p:stCondLst>
                                        </p:cTn>
                                        <p:tgtEl>
                                          <p:spTgt spid="14"/>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4"/>
                                        </p:tgtEl>
                                      </p:cBhvr>
                                    </p:animEffect>
                                    <p:set>
                                      <p:cBhvr>
                                        <p:cTn id="49" dur="1" fill="hold">
                                          <p:stCondLst>
                                            <p:cond delay="499"/>
                                          </p:stCondLst>
                                        </p:cTn>
                                        <p:tgtEl>
                                          <p:spTgt spid="4"/>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13"/>
                                        </p:tgtEl>
                                      </p:cBhvr>
                                    </p:animEffect>
                                    <p:set>
                                      <p:cBhvr>
                                        <p:cTn id="52" dur="1" fill="hold">
                                          <p:stCondLst>
                                            <p:cond delay="499"/>
                                          </p:stCondLst>
                                        </p:cTn>
                                        <p:tgtEl>
                                          <p:spTgt spid="13"/>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fade">
                                      <p:cBhvr>
                                        <p:cTn id="57" dur="500"/>
                                        <p:tgtEl>
                                          <p:spTgt spid="6"/>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fade">
                                      <p:cBhvr>
                                        <p:cTn id="60" dur="500"/>
                                        <p:tgtEl>
                                          <p:spTgt spid="8"/>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fade">
                                      <p:cBhvr>
                                        <p:cTn id="63" dur="500"/>
                                        <p:tgtEl>
                                          <p:spTgt spid="9"/>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fade">
                                      <p:cBhvr>
                                        <p:cTn id="66" dur="500"/>
                                        <p:tgtEl>
                                          <p:spTgt spid="11"/>
                                        </p:tgtEl>
                                      </p:cBhvr>
                                    </p:animEffect>
                                  </p:childTnLst>
                                </p:cTn>
                              </p:par>
                              <p:par>
                                <p:cTn id="67" presetID="10" presetClass="entr" presetSubtype="0" fill="hold" nodeType="with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500"/>
                                        <p:tgtEl>
                                          <p:spTgt spid="18"/>
                                        </p:tgtEl>
                                      </p:cBhvr>
                                    </p:animEffect>
                                  </p:childTnLst>
                                </p:cTn>
                              </p:par>
                              <p:par>
                                <p:cTn id="70" presetID="10" presetClass="entr" presetSubtype="0" fill="hold" nodeType="with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fade">
                                      <p:cBhvr>
                                        <p:cTn id="72" dur="500"/>
                                        <p:tgtEl>
                                          <p:spTgt spid="17"/>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24"/>
                                        </p:tgtEl>
                                        <p:attrNameLst>
                                          <p:attrName>style.visibility</p:attrName>
                                        </p:attrNameLst>
                                      </p:cBhvr>
                                      <p:to>
                                        <p:strVal val="visible"/>
                                      </p:to>
                                    </p:set>
                                    <p:animEffect transition="in" filter="fade">
                                      <p:cBhvr>
                                        <p:cTn id="77" dur="500"/>
                                        <p:tgtEl>
                                          <p:spTgt spid="24"/>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23"/>
                                        </p:tgtEl>
                                        <p:attrNameLst>
                                          <p:attrName>style.visibility</p:attrName>
                                        </p:attrNameLst>
                                      </p:cBhvr>
                                      <p:to>
                                        <p:strVal val="visible"/>
                                      </p:to>
                                    </p:set>
                                    <p:animEffect transition="in" filter="fade">
                                      <p:cBhvr>
                                        <p:cTn id="80" dur="500"/>
                                        <p:tgtEl>
                                          <p:spTgt spid="23"/>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fade">
                                      <p:cBhvr>
                                        <p:cTn id="83" dur="500"/>
                                        <p:tgtEl>
                                          <p:spTgt spid="21"/>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22"/>
                                        </p:tgtEl>
                                        <p:attrNameLst>
                                          <p:attrName>style.visibility</p:attrName>
                                        </p:attrNameLst>
                                      </p:cBhvr>
                                      <p:to>
                                        <p:strVal val="visible"/>
                                      </p:to>
                                    </p:set>
                                    <p:animEffect transition="in" filter="fade">
                                      <p:cBhvr>
                                        <p:cTn id="86" dur="500"/>
                                        <p:tgtEl>
                                          <p:spTgt spid="22"/>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nodeType="clickEffect">
                                  <p:stCondLst>
                                    <p:cond delay="0"/>
                                  </p:stCondLst>
                                  <p:childTnLst>
                                    <p:set>
                                      <p:cBhvr>
                                        <p:cTn id="90" dur="1" fill="hold">
                                          <p:stCondLst>
                                            <p:cond delay="0"/>
                                          </p:stCondLst>
                                        </p:cTn>
                                        <p:tgtEl>
                                          <p:spTgt spid="35"/>
                                        </p:tgtEl>
                                        <p:attrNameLst>
                                          <p:attrName>style.visibility</p:attrName>
                                        </p:attrNameLst>
                                      </p:cBhvr>
                                      <p:to>
                                        <p:strVal val="visible"/>
                                      </p:to>
                                    </p:set>
                                    <p:animEffect transition="in" filter="fade">
                                      <p:cBhvr>
                                        <p:cTn id="91" dur="500"/>
                                        <p:tgtEl>
                                          <p:spTgt spid="35"/>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33"/>
                                        </p:tgtEl>
                                        <p:attrNameLst>
                                          <p:attrName>style.visibility</p:attrName>
                                        </p:attrNameLst>
                                      </p:cBhvr>
                                      <p:to>
                                        <p:strVal val="visible"/>
                                      </p:to>
                                    </p:set>
                                    <p:animEffect transition="in" filter="fade">
                                      <p:cBhvr>
                                        <p:cTn id="94" dur="500"/>
                                        <p:tgtEl>
                                          <p:spTgt spid="33"/>
                                        </p:tgtEl>
                                      </p:cBhvr>
                                    </p:animEffect>
                                  </p:childTnLst>
                                </p:cTn>
                              </p:par>
                            </p:childTnLst>
                          </p:cTn>
                        </p:par>
                      </p:childTnLst>
                    </p:cTn>
                  </p:par>
                  <p:par>
                    <p:cTn id="95" fill="hold">
                      <p:stCondLst>
                        <p:cond delay="indefinite"/>
                      </p:stCondLst>
                      <p:childTnLst>
                        <p:par>
                          <p:cTn id="96" fill="hold">
                            <p:stCondLst>
                              <p:cond delay="0"/>
                            </p:stCondLst>
                            <p:childTnLst>
                              <p:par>
                                <p:cTn id="97" presetID="10" presetClass="entr" presetSubtype="0" fill="hold" nodeType="clickEffect">
                                  <p:stCondLst>
                                    <p:cond delay="0"/>
                                  </p:stCondLst>
                                  <p:childTnLst>
                                    <p:set>
                                      <p:cBhvr>
                                        <p:cTn id="98" dur="1" fill="hold">
                                          <p:stCondLst>
                                            <p:cond delay="0"/>
                                          </p:stCondLst>
                                        </p:cTn>
                                        <p:tgtEl>
                                          <p:spTgt spid="36"/>
                                        </p:tgtEl>
                                        <p:attrNameLst>
                                          <p:attrName>style.visibility</p:attrName>
                                        </p:attrNameLst>
                                      </p:cBhvr>
                                      <p:to>
                                        <p:strVal val="visible"/>
                                      </p:to>
                                    </p:set>
                                    <p:animEffect transition="in" filter="fade">
                                      <p:cBhvr>
                                        <p:cTn id="99" dur="500"/>
                                        <p:tgtEl>
                                          <p:spTgt spid="36"/>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32"/>
                                        </p:tgtEl>
                                        <p:attrNameLst>
                                          <p:attrName>style.visibility</p:attrName>
                                        </p:attrNameLst>
                                      </p:cBhvr>
                                      <p:to>
                                        <p:strVal val="visible"/>
                                      </p:to>
                                    </p:set>
                                    <p:animEffect transition="in" filter="fade">
                                      <p:cBhvr>
                                        <p:cTn id="102" dur="500"/>
                                        <p:tgtEl>
                                          <p:spTgt spid="32"/>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xit" presetSubtype="0" fill="hold" nodeType="clickEffect">
                                  <p:stCondLst>
                                    <p:cond delay="0"/>
                                  </p:stCondLst>
                                  <p:childTnLst>
                                    <p:animEffect transition="out" filter="fade">
                                      <p:cBhvr>
                                        <p:cTn id="106" dur="500"/>
                                        <p:tgtEl>
                                          <p:spTgt spid="35"/>
                                        </p:tgtEl>
                                      </p:cBhvr>
                                    </p:animEffect>
                                    <p:set>
                                      <p:cBhvr>
                                        <p:cTn id="107" dur="1" fill="hold">
                                          <p:stCondLst>
                                            <p:cond delay="499"/>
                                          </p:stCondLst>
                                        </p:cTn>
                                        <p:tgtEl>
                                          <p:spTgt spid="35"/>
                                        </p:tgtEl>
                                        <p:attrNameLst>
                                          <p:attrName>style.visibility</p:attrName>
                                        </p:attrNameLst>
                                      </p:cBhvr>
                                      <p:to>
                                        <p:strVal val="hidden"/>
                                      </p:to>
                                    </p:set>
                                  </p:childTnLst>
                                </p:cTn>
                              </p:par>
                              <p:par>
                                <p:cTn id="108" presetID="10" presetClass="exit" presetSubtype="0" fill="hold" grpId="1" nodeType="withEffect">
                                  <p:stCondLst>
                                    <p:cond delay="0"/>
                                  </p:stCondLst>
                                  <p:childTnLst>
                                    <p:animEffect transition="out" filter="fade">
                                      <p:cBhvr>
                                        <p:cTn id="109" dur="500"/>
                                        <p:tgtEl>
                                          <p:spTgt spid="33"/>
                                        </p:tgtEl>
                                      </p:cBhvr>
                                    </p:animEffect>
                                    <p:set>
                                      <p:cBhvr>
                                        <p:cTn id="110" dur="1" fill="hold">
                                          <p:stCondLst>
                                            <p:cond delay="499"/>
                                          </p:stCondLst>
                                        </p:cTn>
                                        <p:tgtEl>
                                          <p:spTgt spid="33"/>
                                        </p:tgtEl>
                                        <p:attrNameLst>
                                          <p:attrName>style.visibility</p:attrName>
                                        </p:attrNameLst>
                                      </p:cBhvr>
                                      <p:to>
                                        <p:strVal val="hidden"/>
                                      </p:to>
                                    </p:set>
                                  </p:childTnLst>
                                </p:cTn>
                              </p:par>
                              <p:par>
                                <p:cTn id="111" presetID="10" presetClass="exit" presetSubtype="0" fill="hold" nodeType="withEffect">
                                  <p:stCondLst>
                                    <p:cond delay="0"/>
                                  </p:stCondLst>
                                  <p:childTnLst>
                                    <p:animEffect transition="out" filter="fade">
                                      <p:cBhvr>
                                        <p:cTn id="112" dur="500"/>
                                        <p:tgtEl>
                                          <p:spTgt spid="36"/>
                                        </p:tgtEl>
                                      </p:cBhvr>
                                    </p:animEffect>
                                    <p:set>
                                      <p:cBhvr>
                                        <p:cTn id="113" dur="1" fill="hold">
                                          <p:stCondLst>
                                            <p:cond delay="499"/>
                                          </p:stCondLst>
                                        </p:cTn>
                                        <p:tgtEl>
                                          <p:spTgt spid="36"/>
                                        </p:tgtEl>
                                        <p:attrNameLst>
                                          <p:attrName>style.visibility</p:attrName>
                                        </p:attrNameLst>
                                      </p:cBhvr>
                                      <p:to>
                                        <p:strVal val="hidden"/>
                                      </p:to>
                                    </p:set>
                                  </p:childTnLst>
                                </p:cTn>
                              </p:par>
                              <p:par>
                                <p:cTn id="114" presetID="10" presetClass="exit" presetSubtype="0" fill="hold" grpId="1" nodeType="withEffect">
                                  <p:stCondLst>
                                    <p:cond delay="0"/>
                                  </p:stCondLst>
                                  <p:childTnLst>
                                    <p:animEffect transition="out" filter="fade">
                                      <p:cBhvr>
                                        <p:cTn id="115" dur="500"/>
                                        <p:tgtEl>
                                          <p:spTgt spid="32"/>
                                        </p:tgtEl>
                                      </p:cBhvr>
                                    </p:animEffect>
                                    <p:set>
                                      <p:cBhvr>
                                        <p:cTn id="116" dur="1" fill="hold">
                                          <p:stCondLst>
                                            <p:cond delay="499"/>
                                          </p:stCondLst>
                                        </p:cTn>
                                        <p:tgtEl>
                                          <p:spTgt spid="32"/>
                                        </p:tgtEl>
                                        <p:attrNameLst>
                                          <p:attrName>style.visibility</p:attrName>
                                        </p:attrNameLst>
                                      </p:cBhvr>
                                      <p:to>
                                        <p:strVal val="hidden"/>
                                      </p:to>
                                    </p:set>
                                  </p:childTnLst>
                                </p:cTn>
                              </p:par>
                            </p:childTnLst>
                          </p:cTn>
                        </p:par>
                      </p:childTnLst>
                    </p:cTn>
                  </p:par>
                  <p:par>
                    <p:cTn id="117" fill="hold">
                      <p:stCondLst>
                        <p:cond delay="indefinite"/>
                      </p:stCondLst>
                      <p:childTnLst>
                        <p:par>
                          <p:cTn id="118" fill="hold">
                            <p:stCondLst>
                              <p:cond delay="0"/>
                            </p:stCondLst>
                            <p:childTnLst>
                              <p:par>
                                <p:cTn id="119" presetID="10" presetClass="entr" presetSubtype="0" fill="hold" grpId="0" nodeType="clickEffect">
                                  <p:stCondLst>
                                    <p:cond delay="0"/>
                                  </p:stCondLst>
                                  <p:childTnLst>
                                    <p:set>
                                      <p:cBhvr>
                                        <p:cTn id="120" dur="1" fill="hold">
                                          <p:stCondLst>
                                            <p:cond delay="0"/>
                                          </p:stCondLst>
                                        </p:cTn>
                                        <p:tgtEl>
                                          <p:spTgt spid="28"/>
                                        </p:tgtEl>
                                        <p:attrNameLst>
                                          <p:attrName>style.visibility</p:attrName>
                                        </p:attrNameLst>
                                      </p:cBhvr>
                                      <p:to>
                                        <p:strVal val="visible"/>
                                      </p:to>
                                    </p:set>
                                    <p:animEffect transition="in" filter="fade">
                                      <p:cBhvr>
                                        <p:cTn id="121" dur="500"/>
                                        <p:tgtEl>
                                          <p:spTgt spid="28"/>
                                        </p:tgtEl>
                                      </p:cBhvr>
                                    </p:animEffect>
                                  </p:childTnLst>
                                </p:cTn>
                              </p:par>
                            </p:childTnLst>
                          </p:cTn>
                        </p:par>
                      </p:childTnLst>
                    </p:cTn>
                  </p:par>
                  <p:par>
                    <p:cTn id="122" fill="hold">
                      <p:stCondLst>
                        <p:cond delay="indefinite"/>
                      </p:stCondLst>
                      <p:childTnLst>
                        <p:par>
                          <p:cTn id="123" fill="hold">
                            <p:stCondLst>
                              <p:cond delay="0"/>
                            </p:stCondLst>
                            <p:childTnLst>
                              <p:par>
                                <p:cTn id="124" presetID="10" presetClass="entr" presetSubtype="0" fill="hold" grpId="0" nodeType="clickEffect">
                                  <p:stCondLst>
                                    <p:cond delay="0"/>
                                  </p:stCondLst>
                                  <p:childTnLst>
                                    <p:set>
                                      <p:cBhvr>
                                        <p:cTn id="125" dur="1" fill="hold">
                                          <p:stCondLst>
                                            <p:cond delay="0"/>
                                          </p:stCondLst>
                                        </p:cTn>
                                        <p:tgtEl>
                                          <p:spTgt spid="29"/>
                                        </p:tgtEl>
                                        <p:attrNameLst>
                                          <p:attrName>style.visibility</p:attrName>
                                        </p:attrNameLst>
                                      </p:cBhvr>
                                      <p:to>
                                        <p:strVal val="visible"/>
                                      </p:to>
                                    </p:set>
                                    <p:animEffect transition="in" filter="fade">
                                      <p:cBhvr>
                                        <p:cTn id="126" dur="500"/>
                                        <p:tgtEl>
                                          <p:spTgt spid="29"/>
                                        </p:tgtEl>
                                      </p:cBhvr>
                                    </p:animEffect>
                                  </p:childTnLst>
                                </p:cTn>
                              </p:par>
                            </p:childTnLst>
                          </p:cTn>
                        </p:par>
                      </p:childTnLst>
                    </p:cTn>
                  </p:par>
                  <p:par>
                    <p:cTn id="127" fill="hold">
                      <p:stCondLst>
                        <p:cond delay="indefinite"/>
                      </p:stCondLst>
                      <p:childTnLst>
                        <p:par>
                          <p:cTn id="128" fill="hold">
                            <p:stCondLst>
                              <p:cond delay="0"/>
                            </p:stCondLst>
                            <p:childTnLst>
                              <p:par>
                                <p:cTn id="129" presetID="10" presetClass="entr" presetSubtype="0" fill="hold" grpId="0" nodeType="clickEffect">
                                  <p:stCondLst>
                                    <p:cond delay="0"/>
                                  </p:stCondLst>
                                  <p:childTnLst>
                                    <p:set>
                                      <p:cBhvr>
                                        <p:cTn id="130" dur="1" fill="hold">
                                          <p:stCondLst>
                                            <p:cond delay="0"/>
                                          </p:stCondLst>
                                        </p:cTn>
                                        <p:tgtEl>
                                          <p:spTgt spid="31"/>
                                        </p:tgtEl>
                                        <p:attrNameLst>
                                          <p:attrName>style.visibility</p:attrName>
                                        </p:attrNameLst>
                                      </p:cBhvr>
                                      <p:to>
                                        <p:strVal val="visible"/>
                                      </p:to>
                                    </p:set>
                                    <p:animEffect transition="in" filter="fade">
                                      <p:cBhvr>
                                        <p:cTn id="131" dur="500"/>
                                        <p:tgtEl>
                                          <p:spTgt spid="31"/>
                                        </p:tgtEl>
                                      </p:cBhvr>
                                    </p:animEffect>
                                  </p:childTnLst>
                                </p:cTn>
                              </p:par>
                            </p:childTnLst>
                          </p:cTn>
                        </p:par>
                      </p:childTnLst>
                    </p:cTn>
                  </p:par>
                  <p:par>
                    <p:cTn id="132" fill="hold">
                      <p:stCondLst>
                        <p:cond delay="indefinite"/>
                      </p:stCondLst>
                      <p:childTnLst>
                        <p:par>
                          <p:cTn id="133" fill="hold">
                            <p:stCondLst>
                              <p:cond delay="0"/>
                            </p:stCondLst>
                            <p:childTnLst>
                              <p:par>
                                <p:cTn id="134" presetID="10" presetClass="entr" presetSubtype="0" fill="hold" grpId="0" nodeType="clickEffect">
                                  <p:stCondLst>
                                    <p:cond delay="0"/>
                                  </p:stCondLst>
                                  <p:childTnLst>
                                    <p:set>
                                      <p:cBhvr>
                                        <p:cTn id="135" dur="1" fill="hold">
                                          <p:stCondLst>
                                            <p:cond delay="0"/>
                                          </p:stCondLst>
                                        </p:cTn>
                                        <p:tgtEl>
                                          <p:spTgt spid="30"/>
                                        </p:tgtEl>
                                        <p:attrNameLst>
                                          <p:attrName>style.visibility</p:attrName>
                                        </p:attrNameLst>
                                      </p:cBhvr>
                                      <p:to>
                                        <p:strVal val="visible"/>
                                      </p:to>
                                    </p:set>
                                    <p:animEffect transition="in" filter="fade">
                                      <p:cBhvr>
                                        <p:cTn id="13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animBg="1"/>
      <p:bldP spid="3" grpId="1" animBg="1"/>
      <p:bldP spid="4" grpId="1" animBg="1"/>
      <p:bldP spid="5" grpId="1" animBg="1"/>
      <p:bldP spid="10" grpId="1" animBg="1"/>
      <p:bldP spid="12" grpId="1" animBg="1"/>
      <p:bldP spid="13" grpId="1" animBg="1"/>
      <p:bldP spid="14" grpId="1" animBg="1"/>
      <p:bldP spid="16" grpId="1" build="allAtOnce"/>
      <p:bldP spid="22" grpId="0" animBg="1"/>
      <p:bldP spid="21" grpId="0" animBg="1"/>
      <p:bldP spid="23" grpId="0" animBg="1"/>
      <p:bldP spid="24" grpId="0" animBg="1"/>
      <p:bldP spid="6" grpId="0" animBg="1"/>
      <p:bldP spid="8" grpId="0" animBg="1"/>
      <p:bldP spid="9" grpId="0" animBg="1"/>
      <p:bldP spid="11" grpId="0" animBg="1"/>
      <p:bldP spid="28" grpId="0" animBg="1"/>
      <p:bldP spid="29" grpId="0" animBg="1"/>
      <p:bldP spid="30" grpId="0" animBg="1"/>
      <p:bldP spid="31" grpId="0" animBg="1"/>
      <p:bldP spid="32" grpId="0"/>
      <p:bldP spid="32" grpId="1"/>
      <p:bldP spid="33" grpId="0"/>
      <p:bldP spid="33"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15600" y="988600"/>
            <a:ext cx="11360800" cy="4016019"/>
          </a:xfrm>
        </p:spPr>
        <p:txBody>
          <a:bodyPr>
            <a:noAutofit/>
          </a:bodyPr>
          <a:lstStyle/>
          <a:p>
            <a:pPr marL="0" indent="0">
              <a:spcAft>
                <a:spcPts val="1200"/>
              </a:spcAft>
              <a:buClrTx/>
              <a:buSzPct val="100000"/>
              <a:buNone/>
            </a:pPr>
            <a:r>
              <a:rPr lang="en-GB" dirty="0">
                <a:solidFill>
                  <a:schemeClr val="accent2"/>
                </a:solidFill>
              </a:rPr>
              <a:t>You can use a SMART analysis to help shape your training mission</a:t>
            </a:r>
          </a:p>
          <a:p>
            <a:pPr indent="-457200">
              <a:spcAft>
                <a:spcPts val="1200"/>
              </a:spcAft>
              <a:buClrTx/>
              <a:buSzPct val="100000"/>
              <a:buFont typeface="Wingdings" panose="05000000000000000000" pitchFamily="2" charset="2"/>
              <a:buChar char="v"/>
            </a:pPr>
            <a:r>
              <a:rPr lang="en-GB" b="1" i="1" u="sng" dirty="0">
                <a:solidFill>
                  <a:schemeClr val="accent2"/>
                </a:solidFill>
              </a:rPr>
              <a:t>Specific</a:t>
            </a:r>
            <a:r>
              <a:rPr lang="en-GB" i="1" dirty="0">
                <a:solidFill>
                  <a:schemeClr val="accent2"/>
                </a:solidFill>
              </a:rPr>
              <a:t> (simple, sensible, significant).</a:t>
            </a:r>
          </a:p>
          <a:p>
            <a:pPr indent="-457200">
              <a:spcAft>
                <a:spcPts val="1200"/>
              </a:spcAft>
              <a:buClrTx/>
              <a:buSzPct val="100000"/>
              <a:buFont typeface="Wingdings" panose="05000000000000000000" pitchFamily="2" charset="2"/>
              <a:buChar char="v"/>
            </a:pPr>
            <a:r>
              <a:rPr lang="en-GB" b="1" i="1" u="sng" dirty="0">
                <a:solidFill>
                  <a:schemeClr val="accent2"/>
                </a:solidFill>
              </a:rPr>
              <a:t>Measurable</a:t>
            </a:r>
            <a:r>
              <a:rPr lang="en-GB" i="1" dirty="0">
                <a:solidFill>
                  <a:schemeClr val="accent2"/>
                </a:solidFill>
              </a:rPr>
              <a:t> (meaningful, motivating).</a:t>
            </a:r>
          </a:p>
          <a:p>
            <a:pPr indent="-457200">
              <a:spcAft>
                <a:spcPts val="1200"/>
              </a:spcAft>
              <a:buClrTx/>
              <a:buSzPct val="100000"/>
              <a:buFont typeface="Wingdings" panose="05000000000000000000" pitchFamily="2" charset="2"/>
              <a:buChar char="v"/>
            </a:pPr>
            <a:r>
              <a:rPr lang="en-GB" b="1" i="1" u="sng" dirty="0">
                <a:solidFill>
                  <a:schemeClr val="accent2"/>
                </a:solidFill>
              </a:rPr>
              <a:t>Achievable</a:t>
            </a:r>
            <a:r>
              <a:rPr lang="en-GB" i="1" dirty="0">
                <a:solidFill>
                  <a:schemeClr val="accent2"/>
                </a:solidFill>
              </a:rPr>
              <a:t> (agreed, attainable).</a:t>
            </a:r>
          </a:p>
          <a:p>
            <a:pPr indent="-457200">
              <a:spcAft>
                <a:spcPts val="1200"/>
              </a:spcAft>
              <a:buClrTx/>
              <a:buSzPct val="100000"/>
              <a:buFont typeface="Wingdings" panose="05000000000000000000" pitchFamily="2" charset="2"/>
              <a:buChar char="v"/>
            </a:pPr>
            <a:r>
              <a:rPr lang="en-GB" b="1" i="1" u="sng" dirty="0">
                <a:solidFill>
                  <a:schemeClr val="accent2"/>
                </a:solidFill>
              </a:rPr>
              <a:t>Relevant</a:t>
            </a:r>
            <a:r>
              <a:rPr lang="en-GB" i="1" dirty="0">
                <a:solidFill>
                  <a:schemeClr val="accent2"/>
                </a:solidFill>
              </a:rPr>
              <a:t> (reasonable, realistic and resourced, results-based).</a:t>
            </a:r>
          </a:p>
          <a:p>
            <a:pPr indent="-457200">
              <a:spcAft>
                <a:spcPts val="1200"/>
              </a:spcAft>
              <a:buClrTx/>
              <a:buSzPct val="100000"/>
              <a:buFont typeface="Wingdings" panose="05000000000000000000" pitchFamily="2" charset="2"/>
              <a:buChar char="v"/>
            </a:pPr>
            <a:r>
              <a:rPr lang="en-GB" b="1" i="1" u="sng" dirty="0">
                <a:solidFill>
                  <a:schemeClr val="accent2"/>
                </a:solidFill>
              </a:rPr>
              <a:t>Time bound </a:t>
            </a:r>
            <a:r>
              <a:rPr lang="en-GB" i="1" dirty="0">
                <a:solidFill>
                  <a:schemeClr val="accent2"/>
                </a:solidFill>
              </a:rPr>
              <a:t>(time-based, time/cost limited, timely, time-sensitive).</a:t>
            </a:r>
            <a:endParaRPr lang="en-GB" sz="2600" i="1" dirty="0">
              <a:solidFill>
                <a:schemeClr val="accent2"/>
              </a:solidFill>
            </a:endParaRPr>
          </a:p>
          <a:p>
            <a:pPr marL="0" indent="0" algn="ctr">
              <a:spcAft>
                <a:spcPts val="1200"/>
              </a:spcAft>
              <a:buClrTx/>
              <a:buSzPct val="100000"/>
              <a:buNone/>
            </a:pPr>
            <a:r>
              <a:rPr lang="en-GB" sz="3200" u="sng" dirty="0">
                <a:solidFill>
                  <a:schemeClr val="accent2"/>
                </a:solidFill>
              </a:rPr>
              <a:t>What do you want to achieve as a result of your training?</a:t>
            </a:r>
          </a:p>
        </p:txBody>
      </p:sp>
      <p:sp>
        <p:nvSpPr>
          <p:cNvPr id="7" name="Title 1">
            <a:extLst>
              <a:ext uri="{FF2B5EF4-FFF2-40B4-BE49-F238E27FC236}">
                <a16:creationId xmlns:a16="http://schemas.microsoft.com/office/drawing/2014/main" id="{6B87A46B-18F6-7FA2-40EA-FEB9B334043C}"/>
              </a:ext>
            </a:extLst>
          </p:cNvPr>
          <p:cNvSpPr txBox="1">
            <a:spLocks/>
          </p:cNvSpPr>
          <p:nvPr/>
        </p:nvSpPr>
        <p:spPr>
          <a:xfrm>
            <a:off x="587050" y="178749"/>
            <a:ext cx="1136080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200" b="1" dirty="0">
                <a:solidFill>
                  <a:srgbClr val="C00000"/>
                </a:solidFill>
                <a:latin typeface="Montserrat Medium" panose="020F0502020204030204" pitchFamily="34" charset="0"/>
              </a:rPr>
              <a:t>THE OBJECTIVE (MISSION) OF YOUR TRAINING</a:t>
            </a:r>
            <a:br>
              <a:rPr lang="fr-FR" sz="1600" b="1" dirty="0">
                <a:solidFill>
                  <a:srgbClr val="C00000"/>
                </a:solidFill>
                <a:latin typeface="Montserrat Medium" panose="00000600000000000000" pitchFamily="2" charset="0"/>
              </a:rPr>
            </a:br>
            <a:endParaRPr lang="en-US" sz="1600" b="1" dirty="0">
              <a:solidFill>
                <a:srgbClr val="C00000"/>
              </a:solidFill>
              <a:latin typeface="Montserrat Medium" panose="020F0502020204030204" pitchFamily="34" charset="0"/>
            </a:endParaRPr>
          </a:p>
        </p:txBody>
      </p:sp>
      <p:sp>
        <p:nvSpPr>
          <p:cNvPr id="2" name="TextBox 1">
            <a:extLst>
              <a:ext uri="{FF2B5EF4-FFF2-40B4-BE49-F238E27FC236}">
                <a16:creationId xmlns:a16="http://schemas.microsoft.com/office/drawing/2014/main" id="{EC71E92E-2EF5-5BDE-7E30-154BCE99240D}"/>
              </a:ext>
            </a:extLst>
          </p:cNvPr>
          <p:cNvSpPr txBox="1"/>
          <p:nvPr/>
        </p:nvSpPr>
        <p:spPr>
          <a:xfrm>
            <a:off x="411480" y="1807681"/>
            <a:ext cx="11338560" cy="3060000"/>
          </a:xfrm>
          <a:prstGeom prst="roundRect">
            <a:avLst>
              <a:gd name="adj" fmla="val 7260"/>
            </a:avLst>
          </a:prstGeom>
          <a:solidFill>
            <a:schemeClr val="tx1">
              <a:lumMod val="20000"/>
              <a:lumOff val="80000"/>
            </a:schemeClr>
          </a:solidFill>
          <a:ln w="57150">
            <a:solidFill>
              <a:schemeClr val="tx1"/>
            </a:solidFill>
          </a:ln>
        </p:spPr>
        <p:txBody>
          <a:bodyPr wrap="square" anchor="ctr">
            <a:spAutoFit/>
          </a:bodyPr>
          <a:lstStyle/>
          <a:p>
            <a:pPr>
              <a:lnSpc>
                <a:spcPct val="107000"/>
              </a:lnSpc>
              <a:spcAft>
                <a:spcPts val="1200"/>
              </a:spcAft>
            </a:pPr>
            <a:r>
              <a:rPr lang="en-GB" sz="2800" b="1" i="1" kern="100" dirty="0">
                <a:effectLst/>
                <a:latin typeface="Arial" panose="020B0604020202020204" pitchFamily="34" charset="0"/>
                <a:ea typeface="Calibri" panose="020F0502020204030204" pitchFamily="34" charset="0"/>
                <a:cs typeface="Arial" panose="020B0604020202020204" pitchFamily="34" charset="0"/>
              </a:rPr>
              <a:t>The BTM curriculum aims to instil reflexes in first responders which will maximise the chance of saving lives due to a trauma arising from an attack before arrival of specialist medical teams. </a:t>
            </a:r>
          </a:p>
          <a:p>
            <a:pPr algn="ctr">
              <a:lnSpc>
                <a:spcPct val="107000"/>
              </a:lnSpc>
              <a:spcAft>
                <a:spcPts val="1200"/>
              </a:spcAft>
            </a:pPr>
            <a:r>
              <a:rPr lang="en-GB" sz="2800" b="1" i="1" u="sng" kern="100" dirty="0">
                <a:latin typeface="Arial" panose="020B0604020202020204" pitchFamily="34" charset="0"/>
                <a:ea typeface="Calibri" panose="020F0502020204030204" pitchFamily="34" charset="0"/>
                <a:cs typeface="Arial" panose="020B0604020202020204" pitchFamily="34" charset="0"/>
              </a:rPr>
              <a:t>After a full day training, participants should be assessed as competent to carry out 5 core life-saving skills</a:t>
            </a:r>
            <a:endParaRPr lang="en-GB" sz="2800" b="1" i="1" u="sng" kern="100" dirty="0">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801680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fade">
                                      <p:cBhvr>
                                        <p:cTn id="7" dur="500"/>
                                        <p:tgtEl>
                                          <p:spTgt spid="3">
                                            <p:txEl>
                                              <p:pRg st="6"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par>
                                <p:cTn id="13" presetID="10" presetClass="exit" presetSubtype="0" fill="hold" grpId="1" nodeType="withEffect">
                                  <p:stCondLst>
                                    <p:cond delay="0"/>
                                  </p:stCondLst>
                                  <p:childTnLst>
                                    <p:animEffect transition="out" filter="fade">
                                      <p:cBhvr>
                                        <p:cTn id="14" dur="500"/>
                                        <p:tgtEl>
                                          <p:spTgt spid="2"/>
                                        </p:tgtEl>
                                      </p:cBhvr>
                                    </p:animEffect>
                                    <p:set>
                                      <p:cBhvr>
                                        <p:cTn id="15"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animBg="1"/>
      <p:bldP spid="2"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3C305A-636C-7744-364B-5D1CA80BEF44}"/>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04BCDEF-8B5E-22F4-671D-A635B4E04F46}"/>
              </a:ext>
            </a:extLst>
          </p:cNvPr>
          <p:cNvSpPr>
            <a:spLocks noGrp="1"/>
          </p:cNvSpPr>
          <p:nvPr>
            <p:ph idx="1"/>
          </p:nvPr>
        </p:nvSpPr>
        <p:spPr>
          <a:xfrm>
            <a:off x="415600" y="988600"/>
            <a:ext cx="11360800" cy="4016019"/>
          </a:xfrm>
        </p:spPr>
        <p:txBody>
          <a:bodyPr>
            <a:noAutofit/>
          </a:bodyPr>
          <a:lstStyle/>
          <a:p>
            <a:pPr marL="0" indent="0">
              <a:spcAft>
                <a:spcPts val="1200"/>
              </a:spcAft>
              <a:buClrTx/>
              <a:buSzPct val="100000"/>
              <a:buNone/>
            </a:pPr>
            <a:r>
              <a:rPr lang="en-GB" dirty="0">
                <a:solidFill>
                  <a:schemeClr val="accent2"/>
                </a:solidFill>
              </a:rPr>
              <a:t>Four components comprise a learning (behavioural) objective in the training of skills:</a:t>
            </a:r>
          </a:p>
          <a:p>
            <a:pPr indent="-457200">
              <a:spcAft>
                <a:spcPts val="1200"/>
              </a:spcAft>
              <a:buClrTx/>
              <a:buSzPct val="100000"/>
              <a:buFont typeface="Wingdings" panose="05000000000000000000" pitchFamily="2" charset="2"/>
              <a:buChar char="v"/>
            </a:pPr>
            <a:r>
              <a:rPr lang="en-GB" i="1" dirty="0">
                <a:solidFill>
                  <a:schemeClr val="accent2"/>
                </a:solidFill>
              </a:rPr>
              <a:t>Audience. Who will be doing this behaviour?</a:t>
            </a:r>
          </a:p>
          <a:p>
            <a:pPr indent="-457200">
              <a:spcAft>
                <a:spcPts val="1200"/>
              </a:spcAft>
              <a:buClrTx/>
              <a:buSzPct val="100000"/>
              <a:buFont typeface="Wingdings" panose="05000000000000000000" pitchFamily="2" charset="2"/>
              <a:buChar char="v"/>
            </a:pPr>
            <a:r>
              <a:rPr lang="en-GB" i="1" dirty="0">
                <a:solidFill>
                  <a:schemeClr val="accent2"/>
                </a:solidFill>
              </a:rPr>
              <a:t>Behaviour. What should the student be able to do?</a:t>
            </a:r>
          </a:p>
          <a:p>
            <a:pPr indent="-457200">
              <a:spcAft>
                <a:spcPts val="1200"/>
              </a:spcAft>
              <a:buClrTx/>
              <a:buSzPct val="100000"/>
              <a:buFont typeface="Wingdings" panose="05000000000000000000" pitchFamily="2" charset="2"/>
              <a:buChar char="v"/>
            </a:pPr>
            <a:r>
              <a:rPr lang="en-GB" i="1" dirty="0">
                <a:solidFill>
                  <a:schemeClr val="accent2"/>
                </a:solidFill>
              </a:rPr>
              <a:t>Condition. Under what conditions should the student be able to do it?</a:t>
            </a:r>
          </a:p>
          <a:p>
            <a:pPr indent="-457200">
              <a:spcAft>
                <a:spcPts val="1200"/>
              </a:spcAft>
              <a:buClrTx/>
              <a:buSzPct val="100000"/>
              <a:buFont typeface="Wingdings" panose="05000000000000000000" pitchFamily="2" charset="2"/>
              <a:buChar char="v"/>
            </a:pPr>
            <a:r>
              <a:rPr lang="en-GB" i="1" dirty="0">
                <a:solidFill>
                  <a:schemeClr val="accent2"/>
                </a:solidFill>
              </a:rPr>
              <a:t>Degree. How well must it be done?</a:t>
            </a:r>
          </a:p>
          <a:p>
            <a:pPr indent="-457200">
              <a:spcAft>
                <a:spcPts val="1200"/>
              </a:spcAft>
              <a:buClrTx/>
              <a:buSzPct val="100000"/>
              <a:buFont typeface="Wingdings" panose="05000000000000000000" pitchFamily="2" charset="2"/>
              <a:buChar char="v"/>
            </a:pPr>
            <a:endParaRPr lang="en-GB" sz="2600" i="1" dirty="0">
              <a:solidFill>
                <a:schemeClr val="accent2"/>
              </a:solidFill>
            </a:endParaRPr>
          </a:p>
          <a:p>
            <a:pPr marL="0" indent="0" algn="ctr">
              <a:spcAft>
                <a:spcPts val="1200"/>
              </a:spcAft>
              <a:buClrTx/>
              <a:buSzPct val="100000"/>
              <a:buNone/>
            </a:pPr>
            <a:r>
              <a:rPr lang="en-GB" sz="3200" u="sng" dirty="0">
                <a:solidFill>
                  <a:schemeClr val="accent2"/>
                </a:solidFill>
              </a:rPr>
              <a:t>What are the skills you want to teach, to whom, and what is most important in their application?</a:t>
            </a:r>
          </a:p>
        </p:txBody>
      </p:sp>
      <p:sp>
        <p:nvSpPr>
          <p:cNvPr id="7" name="Title 1">
            <a:extLst>
              <a:ext uri="{FF2B5EF4-FFF2-40B4-BE49-F238E27FC236}">
                <a16:creationId xmlns:a16="http://schemas.microsoft.com/office/drawing/2014/main" id="{5121D9B7-EFC5-E336-682B-F0365ED22F2E}"/>
              </a:ext>
            </a:extLst>
          </p:cNvPr>
          <p:cNvSpPr txBox="1">
            <a:spLocks/>
          </p:cNvSpPr>
          <p:nvPr/>
        </p:nvSpPr>
        <p:spPr>
          <a:xfrm>
            <a:off x="587050" y="178749"/>
            <a:ext cx="1136080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200" b="1" dirty="0">
                <a:solidFill>
                  <a:srgbClr val="C00000"/>
                </a:solidFill>
                <a:latin typeface="Montserrat Medium" panose="020F0502020204030204" pitchFamily="34" charset="0"/>
              </a:rPr>
              <a:t>DESIGNING LEARNING OBJECTIVES</a:t>
            </a:r>
            <a:br>
              <a:rPr lang="fr-FR" sz="1600" b="1" dirty="0">
                <a:solidFill>
                  <a:srgbClr val="C00000"/>
                </a:solidFill>
                <a:latin typeface="Montserrat Medium" panose="00000600000000000000" pitchFamily="2" charset="0"/>
              </a:rPr>
            </a:br>
            <a:endParaRPr lang="en-US" sz="1600" b="1" dirty="0">
              <a:solidFill>
                <a:srgbClr val="C00000"/>
              </a:solidFill>
              <a:latin typeface="Montserrat Medium" panose="020F0502020204030204" pitchFamily="34" charset="0"/>
            </a:endParaRPr>
          </a:p>
        </p:txBody>
      </p:sp>
    </p:spTree>
    <p:extLst>
      <p:ext uri="{BB962C8B-B14F-4D97-AF65-F5344CB8AC3E}">
        <p14:creationId xmlns:p14="http://schemas.microsoft.com/office/powerpoint/2010/main" val="59401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B87A46B-18F6-7FA2-40EA-FEB9B334043C}"/>
              </a:ext>
            </a:extLst>
          </p:cNvPr>
          <p:cNvSpPr txBox="1">
            <a:spLocks/>
          </p:cNvSpPr>
          <p:nvPr/>
        </p:nvSpPr>
        <p:spPr>
          <a:xfrm>
            <a:off x="587050" y="178749"/>
            <a:ext cx="1136080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600" b="1" dirty="0">
                <a:solidFill>
                  <a:srgbClr val="C00000"/>
                </a:solidFill>
                <a:latin typeface="Montserrat Medium" panose="020F0502020204030204" pitchFamily="34" charset="0"/>
              </a:rPr>
              <a:t>LEARNING OBJECTIVES - EXAMPLE</a:t>
            </a:r>
            <a:br>
              <a:rPr lang="fr-FR" sz="1800" b="1" dirty="0">
                <a:solidFill>
                  <a:srgbClr val="C00000"/>
                </a:solidFill>
                <a:latin typeface="Montserrat Medium" panose="00000600000000000000" pitchFamily="2" charset="0"/>
              </a:rPr>
            </a:br>
            <a:endParaRPr lang="en-US" sz="1800" b="1" dirty="0">
              <a:solidFill>
                <a:srgbClr val="C00000"/>
              </a:solidFill>
              <a:latin typeface="Montserrat Medium" panose="020F0502020204030204" pitchFamily="34" charset="0"/>
            </a:endParaRPr>
          </a:p>
        </p:txBody>
      </p:sp>
      <p:pic>
        <p:nvPicPr>
          <p:cNvPr id="6" name="Picture 5">
            <a:extLst>
              <a:ext uri="{FF2B5EF4-FFF2-40B4-BE49-F238E27FC236}">
                <a16:creationId xmlns:a16="http://schemas.microsoft.com/office/drawing/2014/main" id="{590B4E09-0ACE-58D4-A77F-F43B4F50CA2C}"/>
              </a:ext>
            </a:extLst>
          </p:cNvPr>
          <p:cNvPicPr>
            <a:picLocks noChangeAspect="1"/>
          </p:cNvPicPr>
          <p:nvPr/>
        </p:nvPicPr>
        <p:blipFill>
          <a:blip r:embed="rId3"/>
          <a:stretch>
            <a:fillRect/>
          </a:stretch>
        </p:blipFill>
        <p:spPr>
          <a:xfrm>
            <a:off x="5559454" y="988600"/>
            <a:ext cx="6216946" cy="5207798"/>
          </a:xfrm>
          <a:prstGeom prst="rect">
            <a:avLst/>
          </a:prstGeom>
        </p:spPr>
      </p:pic>
      <p:sp>
        <p:nvSpPr>
          <p:cNvPr id="11" name="Content Placeholder 2">
            <a:extLst>
              <a:ext uri="{FF2B5EF4-FFF2-40B4-BE49-F238E27FC236}">
                <a16:creationId xmlns:a16="http://schemas.microsoft.com/office/drawing/2014/main" id="{20DFE30B-8EEC-A07E-BC76-5F41FCB06022}"/>
              </a:ext>
            </a:extLst>
          </p:cNvPr>
          <p:cNvSpPr txBox="1">
            <a:spLocks/>
          </p:cNvSpPr>
          <p:nvPr/>
        </p:nvSpPr>
        <p:spPr>
          <a:xfrm>
            <a:off x="755842" y="1008337"/>
            <a:ext cx="5028270" cy="5486628"/>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Arial"/>
                <a:ea typeface="Arial"/>
                <a:cs typeface="Arial"/>
                <a:sym typeface="Arial"/>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Arial"/>
                <a:ea typeface="Arial"/>
                <a:cs typeface="Arial"/>
                <a:sym typeface="Arial"/>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0" indent="0">
              <a:spcAft>
                <a:spcPts val="1200"/>
              </a:spcAft>
              <a:buClrTx/>
              <a:buSzPct val="100000"/>
              <a:buNone/>
            </a:pPr>
            <a:r>
              <a:rPr lang="en-GB" u="sng" dirty="0">
                <a:solidFill>
                  <a:schemeClr val="accent2"/>
                </a:solidFill>
              </a:rPr>
              <a:t>The tourniquet skill</a:t>
            </a:r>
            <a:r>
              <a:rPr lang="en-GB" dirty="0">
                <a:solidFill>
                  <a:schemeClr val="accent2"/>
                </a:solidFill>
              </a:rPr>
              <a:t>:</a:t>
            </a:r>
          </a:p>
          <a:p>
            <a:pPr indent="-457200">
              <a:spcAft>
                <a:spcPts val="1200"/>
              </a:spcAft>
              <a:buClrTx/>
              <a:buSzPct val="100000"/>
              <a:buFont typeface="Wingdings" panose="05000000000000000000" pitchFamily="2" charset="2"/>
              <a:buChar char="v"/>
            </a:pPr>
            <a:r>
              <a:rPr lang="en-GB" dirty="0">
                <a:solidFill>
                  <a:schemeClr val="accent2"/>
                </a:solidFill>
              </a:rPr>
              <a:t>Real-life relevance</a:t>
            </a:r>
          </a:p>
          <a:p>
            <a:pPr indent="-457200">
              <a:spcAft>
                <a:spcPts val="1200"/>
              </a:spcAft>
              <a:buClrTx/>
              <a:buSzPct val="100000"/>
              <a:buFont typeface="Wingdings" panose="05000000000000000000" pitchFamily="2" charset="2"/>
              <a:buChar char="v"/>
            </a:pPr>
            <a:r>
              <a:rPr lang="en-GB" dirty="0">
                <a:solidFill>
                  <a:schemeClr val="accent2"/>
                </a:solidFill>
              </a:rPr>
              <a:t>Limited theoretical knowledge</a:t>
            </a:r>
          </a:p>
          <a:p>
            <a:pPr indent="-457200">
              <a:spcAft>
                <a:spcPts val="1200"/>
              </a:spcAft>
              <a:buClrTx/>
              <a:buSzPct val="100000"/>
              <a:buFont typeface="Wingdings" panose="05000000000000000000" pitchFamily="2" charset="2"/>
              <a:buChar char="v"/>
            </a:pPr>
            <a:r>
              <a:rPr lang="en-GB" dirty="0">
                <a:solidFill>
                  <a:schemeClr val="accent2"/>
                </a:solidFill>
              </a:rPr>
              <a:t>Can be described and assessed in clear steps</a:t>
            </a:r>
          </a:p>
          <a:p>
            <a:pPr indent="-457200">
              <a:spcAft>
                <a:spcPts val="1200"/>
              </a:spcAft>
              <a:buClrTx/>
              <a:buSzPct val="100000"/>
              <a:buFont typeface="Wingdings" panose="05000000000000000000" pitchFamily="2" charset="2"/>
              <a:buChar char="v"/>
            </a:pPr>
            <a:r>
              <a:rPr lang="en-GB" dirty="0">
                <a:solidFill>
                  <a:schemeClr val="accent2"/>
                </a:solidFill>
              </a:rPr>
              <a:t>Part of team activity</a:t>
            </a:r>
          </a:p>
          <a:p>
            <a:pPr indent="-457200">
              <a:spcAft>
                <a:spcPts val="1200"/>
              </a:spcAft>
              <a:buClrTx/>
              <a:buSzPct val="100000"/>
              <a:buFont typeface="Wingdings" panose="05000000000000000000" pitchFamily="2" charset="2"/>
              <a:buChar char="v"/>
            </a:pPr>
            <a:endParaRPr lang="en-GB" dirty="0">
              <a:solidFill>
                <a:schemeClr val="accent2"/>
              </a:solidFill>
            </a:endParaRPr>
          </a:p>
        </p:txBody>
      </p:sp>
    </p:spTree>
    <p:extLst>
      <p:ext uri="{BB962C8B-B14F-4D97-AF65-F5344CB8AC3E}">
        <p14:creationId xmlns:p14="http://schemas.microsoft.com/office/powerpoint/2010/main" val="36215095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B87A46B-18F6-7FA2-40EA-FEB9B334043C}"/>
              </a:ext>
            </a:extLst>
          </p:cNvPr>
          <p:cNvSpPr txBox="1">
            <a:spLocks/>
          </p:cNvSpPr>
          <p:nvPr/>
        </p:nvSpPr>
        <p:spPr>
          <a:xfrm>
            <a:off x="587050" y="178749"/>
            <a:ext cx="1136080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600" b="1" dirty="0">
                <a:solidFill>
                  <a:srgbClr val="C00000"/>
                </a:solidFill>
                <a:latin typeface="Montserrat Medium" panose="020F0502020204030204" pitchFamily="34" charset="0"/>
              </a:rPr>
              <a:t>LEARNING OBJECTIVES - EXAMPLE</a:t>
            </a:r>
            <a:br>
              <a:rPr lang="fr-FR" sz="1800" b="1" dirty="0">
                <a:solidFill>
                  <a:srgbClr val="C00000"/>
                </a:solidFill>
                <a:latin typeface="Montserrat Medium" panose="00000600000000000000" pitchFamily="2" charset="0"/>
              </a:rPr>
            </a:br>
            <a:endParaRPr lang="en-US" sz="1800" b="1" dirty="0">
              <a:solidFill>
                <a:srgbClr val="C00000"/>
              </a:solidFill>
              <a:latin typeface="Montserrat Medium" panose="020F0502020204030204" pitchFamily="34" charset="0"/>
            </a:endParaRPr>
          </a:p>
        </p:txBody>
      </p:sp>
      <p:sp>
        <p:nvSpPr>
          <p:cNvPr id="11" name="Content Placeholder 2">
            <a:extLst>
              <a:ext uri="{FF2B5EF4-FFF2-40B4-BE49-F238E27FC236}">
                <a16:creationId xmlns:a16="http://schemas.microsoft.com/office/drawing/2014/main" id="{20DFE30B-8EEC-A07E-BC76-5F41FCB06022}"/>
              </a:ext>
            </a:extLst>
          </p:cNvPr>
          <p:cNvSpPr txBox="1">
            <a:spLocks/>
          </p:cNvSpPr>
          <p:nvPr/>
        </p:nvSpPr>
        <p:spPr>
          <a:xfrm>
            <a:off x="755841" y="792027"/>
            <a:ext cx="10854911" cy="5486628"/>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Arial"/>
                <a:ea typeface="Arial"/>
                <a:cs typeface="Arial"/>
                <a:sym typeface="Arial"/>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Arial"/>
                <a:ea typeface="Arial"/>
                <a:cs typeface="Arial"/>
                <a:sym typeface="Arial"/>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0" indent="0">
              <a:spcAft>
                <a:spcPts val="1200"/>
              </a:spcAft>
              <a:buClrTx/>
              <a:buSzPct val="100000"/>
              <a:buNone/>
            </a:pPr>
            <a:r>
              <a:rPr lang="en-GB" u="sng" dirty="0">
                <a:solidFill>
                  <a:schemeClr val="accent2"/>
                </a:solidFill>
              </a:rPr>
              <a:t>The tourniquet skill</a:t>
            </a:r>
            <a:r>
              <a:rPr lang="en-GB" dirty="0">
                <a:solidFill>
                  <a:schemeClr val="accent2"/>
                </a:solidFill>
              </a:rPr>
              <a:t>:</a:t>
            </a:r>
          </a:p>
          <a:p>
            <a:pPr marL="0" indent="0">
              <a:spcAft>
                <a:spcPts val="1200"/>
              </a:spcAft>
              <a:buClrTx/>
              <a:buSzPct val="100000"/>
              <a:buNone/>
            </a:pPr>
            <a:r>
              <a:rPr lang="en-GB" i="1" dirty="0">
                <a:solidFill>
                  <a:schemeClr val="accent2"/>
                </a:solidFill>
              </a:rPr>
              <a:t>“Given a trauma casualty with life-threatening bleeding and a tourniquet, apply a tourniquet to the casualty or to oneself to stop the bleeding within 1 minute and secured within 3 minutes.”</a:t>
            </a:r>
          </a:p>
          <a:p>
            <a:pPr marL="0" indent="0">
              <a:spcAft>
                <a:spcPts val="1200"/>
              </a:spcAft>
              <a:buClrTx/>
              <a:buSzPct val="100000"/>
              <a:buNone/>
            </a:pPr>
            <a:endParaRPr lang="en-GB" i="1" dirty="0">
              <a:solidFill>
                <a:schemeClr val="accent2"/>
              </a:solidFill>
            </a:endParaRPr>
          </a:p>
        </p:txBody>
      </p:sp>
      <p:sp>
        <p:nvSpPr>
          <p:cNvPr id="2" name="Content Placeholder 2">
            <a:extLst>
              <a:ext uri="{FF2B5EF4-FFF2-40B4-BE49-F238E27FC236}">
                <a16:creationId xmlns:a16="http://schemas.microsoft.com/office/drawing/2014/main" id="{09E40467-EB18-9ED8-0749-4DFA45384C68}"/>
              </a:ext>
            </a:extLst>
          </p:cNvPr>
          <p:cNvSpPr txBox="1">
            <a:spLocks/>
          </p:cNvSpPr>
          <p:nvPr/>
        </p:nvSpPr>
        <p:spPr>
          <a:xfrm>
            <a:off x="690904" y="3028794"/>
            <a:ext cx="11360800" cy="3195025"/>
          </a:xfrm>
          <a:prstGeom prst="rect">
            <a:avLst/>
          </a:prstGeom>
          <a:noFill/>
          <a:ln w="38100">
            <a:solidFill>
              <a:srgbClr val="C00000"/>
            </a:solid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Arial"/>
                <a:ea typeface="Arial"/>
                <a:cs typeface="Arial"/>
                <a:sym typeface="Arial"/>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Arial"/>
                <a:ea typeface="Arial"/>
                <a:cs typeface="Arial"/>
                <a:sym typeface="Arial"/>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628650" indent="-452438">
              <a:spcBef>
                <a:spcPts val="300"/>
              </a:spcBef>
              <a:spcAft>
                <a:spcPts val="300"/>
              </a:spcAft>
              <a:buClrTx/>
              <a:buSzPct val="100000"/>
              <a:buFont typeface="Wingdings" panose="05000000000000000000" pitchFamily="2" charset="2"/>
              <a:buChar char="v"/>
            </a:pPr>
            <a:r>
              <a:rPr lang="en-GB" sz="2400" i="1" dirty="0">
                <a:solidFill>
                  <a:schemeClr val="accent2"/>
                </a:solidFill>
              </a:rPr>
              <a:t>Audience. Who will be doing this behaviour? </a:t>
            </a:r>
          </a:p>
          <a:p>
            <a:pPr marL="982663" lvl="1" indent="-354013">
              <a:spcBef>
                <a:spcPts val="300"/>
              </a:spcBef>
              <a:spcAft>
                <a:spcPts val="300"/>
              </a:spcAft>
              <a:buClrTx/>
              <a:buSzPct val="100000"/>
              <a:buFont typeface="Courier New" panose="02070309020205020404" pitchFamily="49" charset="0"/>
              <a:buChar char="o"/>
            </a:pPr>
            <a:r>
              <a:rPr lang="en-GB" sz="2000" b="1" i="1" u="sng" dirty="0">
                <a:solidFill>
                  <a:schemeClr val="accent2"/>
                </a:solidFill>
              </a:rPr>
              <a:t>RESPONDER TO TRAUMATIC INJURY</a:t>
            </a:r>
          </a:p>
          <a:p>
            <a:pPr marL="628650" indent="-452438">
              <a:spcBef>
                <a:spcPts val="300"/>
              </a:spcBef>
              <a:spcAft>
                <a:spcPts val="300"/>
              </a:spcAft>
              <a:buClrTx/>
              <a:buSzPct val="100000"/>
              <a:buFont typeface="Wingdings" panose="05000000000000000000" pitchFamily="2" charset="2"/>
              <a:buChar char="v"/>
            </a:pPr>
            <a:r>
              <a:rPr lang="en-GB" sz="2400" i="1" dirty="0">
                <a:solidFill>
                  <a:schemeClr val="accent2"/>
                </a:solidFill>
              </a:rPr>
              <a:t>Behaviour. What should the student be able to do? </a:t>
            </a:r>
          </a:p>
          <a:p>
            <a:pPr marL="982663" lvl="1" indent="-354013">
              <a:spcBef>
                <a:spcPts val="300"/>
              </a:spcBef>
              <a:spcAft>
                <a:spcPts val="300"/>
              </a:spcAft>
              <a:buClrTx/>
              <a:buSzPct val="100000"/>
              <a:buFont typeface="Courier New" panose="02070309020205020404" pitchFamily="49" charset="0"/>
              <a:buChar char="o"/>
            </a:pPr>
            <a:r>
              <a:rPr lang="en-GB" sz="2000" b="1" i="1" u="sng" dirty="0">
                <a:solidFill>
                  <a:schemeClr val="accent2"/>
                </a:solidFill>
              </a:rPr>
              <a:t>APPLY A TOURNIQUET</a:t>
            </a:r>
          </a:p>
          <a:p>
            <a:pPr marL="628650" indent="-452438">
              <a:spcBef>
                <a:spcPts val="300"/>
              </a:spcBef>
              <a:spcAft>
                <a:spcPts val="300"/>
              </a:spcAft>
              <a:buClrTx/>
              <a:buSzPct val="100000"/>
              <a:buFont typeface="Wingdings" panose="05000000000000000000" pitchFamily="2" charset="2"/>
              <a:buChar char="v"/>
            </a:pPr>
            <a:r>
              <a:rPr lang="en-GB" sz="2400" i="1" dirty="0">
                <a:solidFill>
                  <a:schemeClr val="accent2"/>
                </a:solidFill>
              </a:rPr>
              <a:t>Condition. Under what conditions should the student be able to do it?</a:t>
            </a:r>
          </a:p>
          <a:p>
            <a:pPr marL="982663" lvl="1" indent="-354013">
              <a:spcBef>
                <a:spcPts val="300"/>
              </a:spcBef>
              <a:spcAft>
                <a:spcPts val="300"/>
              </a:spcAft>
              <a:buClrTx/>
              <a:buSzPct val="100000"/>
              <a:buFont typeface="Courier New" panose="02070309020205020404" pitchFamily="49" charset="0"/>
              <a:buChar char="o"/>
            </a:pPr>
            <a:r>
              <a:rPr lang="en-GB" sz="2000" b="1" i="1" u="sng" dirty="0">
                <a:solidFill>
                  <a:schemeClr val="accent2"/>
                </a:solidFill>
              </a:rPr>
              <a:t>A TRAUMA CASUALTY WITH LIFE-THREATENING BLEEDING </a:t>
            </a:r>
          </a:p>
          <a:p>
            <a:pPr marL="628650" indent="-452438">
              <a:spcBef>
                <a:spcPts val="300"/>
              </a:spcBef>
              <a:spcAft>
                <a:spcPts val="300"/>
              </a:spcAft>
              <a:buClrTx/>
              <a:buSzPct val="100000"/>
              <a:buFont typeface="Wingdings" panose="05000000000000000000" pitchFamily="2" charset="2"/>
              <a:buChar char="v"/>
            </a:pPr>
            <a:r>
              <a:rPr lang="en-GB" sz="2400" i="1" dirty="0">
                <a:solidFill>
                  <a:schemeClr val="accent2"/>
                </a:solidFill>
              </a:rPr>
              <a:t>Degree. How well must it be done? </a:t>
            </a:r>
          </a:p>
          <a:p>
            <a:pPr marL="982663" lvl="1" indent="-354013">
              <a:spcBef>
                <a:spcPts val="300"/>
              </a:spcBef>
              <a:spcAft>
                <a:spcPts val="300"/>
              </a:spcAft>
              <a:buClrTx/>
              <a:buSzPct val="100000"/>
              <a:buFont typeface="Courier New" panose="02070309020205020404" pitchFamily="49" charset="0"/>
              <a:buChar char="o"/>
            </a:pPr>
            <a:r>
              <a:rPr lang="en-GB" sz="2000" b="1" i="1" u="sng" dirty="0">
                <a:solidFill>
                  <a:schemeClr val="accent2"/>
                </a:solidFill>
              </a:rPr>
              <a:t>WITHIN 1 MINUTE</a:t>
            </a:r>
          </a:p>
        </p:txBody>
      </p:sp>
    </p:spTree>
    <p:extLst>
      <p:ext uri="{BB962C8B-B14F-4D97-AF65-F5344CB8AC3E}">
        <p14:creationId xmlns:p14="http://schemas.microsoft.com/office/powerpoint/2010/main" val="2916467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fade">
                                      <p:cBhvr>
                                        <p:cTn id="12" dur="5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animEffect transition="in" filter="fade">
                                      <p:cBhvr>
                                        <p:cTn id="17" dur="500"/>
                                        <p:tgtEl>
                                          <p:spTgt spid="2">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xEl>
                                              <p:pRg st="2" end="2"/>
                                            </p:txEl>
                                          </p:spTgt>
                                        </p:tgtEl>
                                        <p:attrNameLst>
                                          <p:attrName>style.visibility</p:attrName>
                                        </p:attrNameLst>
                                      </p:cBhvr>
                                      <p:to>
                                        <p:strVal val="visible"/>
                                      </p:to>
                                    </p:set>
                                    <p:animEffect transition="in" filter="fade">
                                      <p:cBhvr>
                                        <p:cTn id="22" dur="500"/>
                                        <p:tgtEl>
                                          <p:spTgt spid="2">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xEl>
                                              <p:pRg st="3" end="3"/>
                                            </p:txEl>
                                          </p:spTgt>
                                        </p:tgtEl>
                                        <p:attrNameLst>
                                          <p:attrName>style.visibility</p:attrName>
                                        </p:attrNameLst>
                                      </p:cBhvr>
                                      <p:to>
                                        <p:strVal val="visible"/>
                                      </p:to>
                                    </p:set>
                                    <p:animEffect transition="in" filter="fade">
                                      <p:cBhvr>
                                        <p:cTn id="27" dur="500"/>
                                        <p:tgtEl>
                                          <p:spTgt spid="2">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
                                            <p:txEl>
                                              <p:pRg st="4" end="4"/>
                                            </p:txEl>
                                          </p:spTgt>
                                        </p:tgtEl>
                                        <p:attrNameLst>
                                          <p:attrName>style.visibility</p:attrName>
                                        </p:attrNameLst>
                                      </p:cBhvr>
                                      <p:to>
                                        <p:strVal val="visible"/>
                                      </p:to>
                                    </p:set>
                                    <p:animEffect transition="in" filter="fade">
                                      <p:cBhvr>
                                        <p:cTn id="32" dur="500"/>
                                        <p:tgtEl>
                                          <p:spTgt spid="2">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Effect transition="in" filter="fade">
                                      <p:cBhvr>
                                        <p:cTn id="37" dur="500"/>
                                        <p:tgtEl>
                                          <p:spTgt spid="2">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
                                            <p:txEl>
                                              <p:pRg st="6" end="6"/>
                                            </p:txEl>
                                          </p:spTgt>
                                        </p:tgtEl>
                                        <p:attrNameLst>
                                          <p:attrName>style.visibility</p:attrName>
                                        </p:attrNameLst>
                                      </p:cBhvr>
                                      <p:to>
                                        <p:strVal val="visible"/>
                                      </p:to>
                                    </p:set>
                                    <p:animEffect transition="in" filter="fade">
                                      <p:cBhvr>
                                        <p:cTn id="42" dur="500"/>
                                        <p:tgtEl>
                                          <p:spTgt spid="2">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
                                            <p:txEl>
                                              <p:pRg st="7" end="7"/>
                                            </p:txEl>
                                          </p:spTgt>
                                        </p:tgtEl>
                                        <p:attrNameLst>
                                          <p:attrName>style.visibility</p:attrName>
                                        </p:attrNameLst>
                                      </p:cBhvr>
                                      <p:to>
                                        <p:strVal val="visible"/>
                                      </p:to>
                                    </p:set>
                                    <p:animEffect transition="in" filter="fade">
                                      <p:cBhvr>
                                        <p:cTn id="47"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15600" y="988600"/>
            <a:ext cx="11360800" cy="5486628"/>
          </a:xfrm>
        </p:spPr>
        <p:txBody>
          <a:bodyPr>
            <a:noAutofit/>
          </a:bodyPr>
          <a:lstStyle/>
          <a:p>
            <a:pPr marL="0" indent="0">
              <a:spcAft>
                <a:spcPts val="1200"/>
              </a:spcAft>
              <a:buClrTx/>
              <a:buSzPct val="100000"/>
              <a:buNone/>
            </a:pPr>
            <a:r>
              <a:rPr lang="en-GB" b="1" u="sng" dirty="0">
                <a:solidFill>
                  <a:schemeClr val="accent2"/>
                </a:solidFill>
              </a:rPr>
              <a:t>The following steps apply to training of all skills</a:t>
            </a:r>
          </a:p>
          <a:p>
            <a:pPr marL="514350" indent="-514350">
              <a:spcBef>
                <a:spcPts val="600"/>
              </a:spcBef>
              <a:spcAft>
                <a:spcPts val="600"/>
              </a:spcAft>
              <a:buClrTx/>
              <a:buSzPct val="100000"/>
              <a:buFont typeface="+mj-lt"/>
              <a:buAutoNum type="arabicPeriod"/>
            </a:pPr>
            <a:r>
              <a:rPr lang="en-GB" dirty="0">
                <a:solidFill>
                  <a:schemeClr val="accent2"/>
                </a:solidFill>
              </a:rPr>
              <a:t>Defining training mission and learning objectives</a:t>
            </a:r>
          </a:p>
          <a:p>
            <a:pPr marL="514350" indent="-514350">
              <a:spcBef>
                <a:spcPts val="600"/>
              </a:spcBef>
              <a:spcAft>
                <a:spcPts val="600"/>
              </a:spcAft>
              <a:buClrTx/>
              <a:buSzPct val="100000"/>
              <a:buFont typeface="+mj-lt"/>
              <a:buAutoNum type="arabicPeriod"/>
            </a:pPr>
            <a:r>
              <a:rPr lang="en-GB" dirty="0">
                <a:solidFill>
                  <a:schemeClr val="accent2"/>
                </a:solidFill>
              </a:rPr>
              <a:t>Theoretical knowledge delivery</a:t>
            </a:r>
          </a:p>
          <a:p>
            <a:pPr marL="514350" indent="-514350">
              <a:spcBef>
                <a:spcPts val="600"/>
              </a:spcBef>
              <a:spcAft>
                <a:spcPts val="600"/>
              </a:spcAft>
              <a:buClrTx/>
              <a:buSzPct val="100000"/>
              <a:buFont typeface="+mj-lt"/>
              <a:buAutoNum type="arabicPeriod"/>
            </a:pPr>
            <a:r>
              <a:rPr lang="en-GB" dirty="0">
                <a:solidFill>
                  <a:schemeClr val="accent2"/>
                </a:solidFill>
              </a:rPr>
              <a:t>Skills training</a:t>
            </a:r>
          </a:p>
          <a:p>
            <a:pPr marL="514350" indent="-514350">
              <a:spcBef>
                <a:spcPts val="600"/>
              </a:spcBef>
              <a:spcAft>
                <a:spcPts val="600"/>
              </a:spcAft>
              <a:buClrTx/>
              <a:buSzPct val="100000"/>
              <a:buFont typeface="+mj-lt"/>
              <a:buAutoNum type="arabicPeriod"/>
            </a:pPr>
            <a:r>
              <a:rPr lang="en-GB" dirty="0">
                <a:solidFill>
                  <a:schemeClr val="accent2"/>
                </a:solidFill>
              </a:rPr>
              <a:t>Designing and conducting simulated learning activities</a:t>
            </a:r>
          </a:p>
          <a:p>
            <a:pPr marL="514350" indent="-514350">
              <a:spcBef>
                <a:spcPts val="600"/>
              </a:spcBef>
              <a:spcAft>
                <a:spcPts val="600"/>
              </a:spcAft>
              <a:buClrTx/>
              <a:buSzPct val="100000"/>
              <a:buFont typeface="+mj-lt"/>
              <a:buAutoNum type="arabicPeriod"/>
            </a:pPr>
            <a:r>
              <a:rPr lang="en-GB" dirty="0">
                <a:solidFill>
                  <a:schemeClr val="accent2"/>
                </a:solidFill>
              </a:rPr>
              <a:t>Feedback delivery</a:t>
            </a:r>
          </a:p>
          <a:p>
            <a:pPr marL="514350" indent="-514350">
              <a:spcBef>
                <a:spcPts val="600"/>
              </a:spcBef>
              <a:spcAft>
                <a:spcPts val="600"/>
              </a:spcAft>
              <a:buClrTx/>
              <a:buSzPct val="100000"/>
              <a:buFont typeface="+mj-lt"/>
              <a:buAutoNum type="arabicPeriod"/>
            </a:pPr>
            <a:r>
              <a:rPr lang="en-GB" dirty="0">
                <a:solidFill>
                  <a:schemeClr val="accent2"/>
                </a:solidFill>
              </a:rPr>
              <a:t>Conducting of debrief</a:t>
            </a:r>
          </a:p>
          <a:p>
            <a:pPr marL="514350" indent="-514350">
              <a:spcBef>
                <a:spcPts val="600"/>
              </a:spcBef>
              <a:spcAft>
                <a:spcPts val="600"/>
              </a:spcAft>
              <a:buClrTx/>
              <a:buSzPct val="100000"/>
              <a:buFont typeface="+mj-lt"/>
              <a:buAutoNum type="arabicPeriod"/>
            </a:pPr>
            <a:r>
              <a:rPr lang="en-GB" dirty="0">
                <a:solidFill>
                  <a:schemeClr val="accent2"/>
                </a:solidFill>
              </a:rPr>
              <a:t>Leading a task, using recognized non-technical skills</a:t>
            </a:r>
            <a:endParaRPr lang="en-GB" u="sng" dirty="0">
              <a:solidFill>
                <a:schemeClr val="accent2"/>
              </a:solidFill>
            </a:endParaRPr>
          </a:p>
        </p:txBody>
      </p:sp>
      <p:sp>
        <p:nvSpPr>
          <p:cNvPr id="7" name="Title 1">
            <a:extLst>
              <a:ext uri="{FF2B5EF4-FFF2-40B4-BE49-F238E27FC236}">
                <a16:creationId xmlns:a16="http://schemas.microsoft.com/office/drawing/2014/main" id="{6B87A46B-18F6-7FA2-40EA-FEB9B334043C}"/>
              </a:ext>
            </a:extLst>
          </p:cNvPr>
          <p:cNvSpPr txBox="1">
            <a:spLocks/>
          </p:cNvSpPr>
          <p:nvPr/>
        </p:nvSpPr>
        <p:spPr>
          <a:xfrm>
            <a:off x="587050" y="178749"/>
            <a:ext cx="1136080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600" b="1" dirty="0">
                <a:solidFill>
                  <a:srgbClr val="C00000"/>
                </a:solidFill>
                <a:latin typeface="Montserrat Medium" panose="020F0502020204030204" pitchFamily="34" charset="0"/>
              </a:rPr>
              <a:t>Skills – </a:t>
            </a:r>
            <a:r>
              <a:rPr lang="fr-FR" sz="3600" b="1" dirty="0">
                <a:solidFill>
                  <a:srgbClr val="C00000"/>
                </a:solidFill>
                <a:latin typeface="Montserrat Medium" panose="00000600000000000000" pitchFamily="2" charset="0"/>
              </a:rPr>
              <a:t>Training of </a:t>
            </a:r>
            <a:r>
              <a:rPr lang="fr-FR" sz="3600" b="1" dirty="0" err="1">
                <a:solidFill>
                  <a:srgbClr val="C00000"/>
                </a:solidFill>
                <a:latin typeface="Montserrat Medium" panose="00000600000000000000" pitchFamily="2" charset="0"/>
              </a:rPr>
              <a:t>trainers</a:t>
            </a:r>
            <a:br>
              <a:rPr lang="fr-FR" sz="1800" b="1" dirty="0">
                <a:solidFill>
                  <a:srgbClr val="C00000"/>
                </a:solidFill>
                <a:latin typeface="Montserrat Medium" panose="00000600000000000000" pitchFamily="2" charset="0"/>
              </a:rPr>
            </a:br>
            <a:endParaRPr lang="en-US" sz="1800" b="1" dirty="0">
              <a:solidFill>
                <a:srgbClr val="C00000"/>
              </a:solidFill>
              <a:latin typeface="Montserrat Medium" panose="020F0502020204030204" pitchFamily="34" charset="0"/>
            </a:endParaRPr>
          </a:p>
        </p:txBody>
      </p:sp>
    </p:spTree>
    <p:extLst>
      <p:ext uri="{BB962C8B-B14F-4D97-AF65-F5344CB8AC3E}">
        <p14:creationId xmlns:p14="http://schemas.microsoft.com/office/powerpoint/2010/main" val="2120170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B87A46B-18F6-7FA2-40EA-FEB9B334043C}"/>
              </a:ext>
            </a:extLst>
          </p:cNvPr>
          <p:cNvSpPr txBox="1">
            <a:spLocks/>
          </p:cNvSpPr>
          <p:nvPr/>
        </p:nvSpPr>
        <p:spPr>
          <a:xfrm>
            <a:off x="587050" y="83052"/>
            <a:ext cx="1136080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600" b="1" dirty="0">
                <a:solidFill>
                  <a:srgbClr val="C00000"/>
                </a:solidFill>
                <a:latin typeface="Montserrat Medium" panose="020F0502020204030204" pitchFamily="34" charset="0"/>
              </a:rPr>
              <a:t>THEORETICAL KNOWLEDGE</a:t>
            </a:r>
            <a:br>
              <a:rPr lang="fr-FR" sz="1800" b="1" dirty="0">
                <a:solidFill>
                  <a:srgbClr val="C00000"/>
                </a:solidFill>
                <a:latin typeface="Montserrat Medium" panose="00000600000000000000" pitchFamily="2" charset="0"/>
              </a:rPr>
            </a:br>
            <a:endParaRPr lang="en-US" sz="1800" b="1" dirty="0">
              <a:solidFill>
                <a:srgbClr val="C00000"/>
              </a:solidFill>
              <a:latin typeface="Montserrat Medium" panose="020F0502020204030204" pitchFamily="34" charset="0"/>
            </a:endParaRPr>
          </a:p>
        </p:txBody>
      </p:sp>
      <p:sp>
        <p:nvSpPr>
          <p:cNvPr id="11" name="Content Placeholder 2">
            <a:extLst>
              <a:ext uri="{FF2B5EF4-FFF2-40B4-BE49-F238E27FC236}">
                <a16:creationId xmlns:a16="http://schemas.microsoft.com/office/drawing/2014/main" id="{20DFE30B-8EEC-A07E-BC76-5F41FCB06022}"/>
              </a:ext>
            </a:extLst>
          </p:cNvPr>
          <p:cNvSpPr txBox="1">
            <a:spLocks/>
          </p:cNvSpPr>
          <p:nvPr/>
        </p:nvSpPr>
        <p:spPr>
          <a:xfrm>
            <a:off x="10037135" y="1008337"/>
            <a:ext cx="1371599" cy="5486628"/>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Arial"/>
                <a:ea typeface="Arial"/>
                <a:cs typeface="Arial"/>
                <a:sym typeface="Arial"/>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Arial"/>
                <a:ea typeface="Arial"/>
                <a:cs typeface="Arial"/>
                <a:sym typeface="Arial"/>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indent="-457200">
              <a:spcAft>
                <a:spcPts val="1200"/>
              </a:spcAft>
              <a:buClrTx/>
              <a:buSzPct val="100000"/>
              <a:buFont typeface="Wingdings" panose="05000000000000000000" pitchFamily="2" charset="2"/>
              <a:buChar char="v"/>
            </a:pPr>
            <a:endParaRPr lang="en-GB" sz="2400" dirty="0">
              <a:solidFill>
                <a:schemeClr val="accent2"/>
              </a:solidFill>
            </a:endParaRPr>
          </a:p>
        </p:txBody>
      </p:sp>
      <p:sp>
        <p:nvSpPr>
          <p:cNvPr id="3" name="Rectangle: Rounded Corners 2">
            <a:extLst>
              <a:ext uri="{FF2B5EF4-FFF2-40B4-BE49-F238E27FC236}">
                <a16:creationId xmlns:a16="http://schemas.microsoft.com/office/drawing/2014/main" id="{2F0C85A9-775E-9697-A30D-958E5DCCE720}"/>
              </a:ext>
            </a:extLst>
          </p:cNvPr>
          <p:cNvSpPr/>
          <p:nvPr/>
        </p:nvSpPr>
        <p:spPr>
          <a:xfrm>
            <a:off x="3211033" y="925031"/>
            <a:ext cx="8027581" cy="1499191"/>
          </a:xfrm>
          <a:prstGeom prst="roundRect">
            <a:avLst/>
          </a:prstGeom>
          <a:solidFill>
            <a:srgbClr val="EF7D85"/>
          </a:solidFill>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627063" indent="-285750">
              <a:lnSpc>
                <a:spcPct val="110000"/>
              </a:lnSpc>
              <a:buFont typeface="Wingdings" panose="05000000000000000000" pitchFamily="2" charset="2"/>
              <a:buChar char="q"/>
            </a:pPr>
            <a:r>
              <a:rPr lang="en-GB" sz="1800" dirty="0">
                <a:solidFill>
                  <a:schemeClr val="accent2"/>
                </a:solidFill>
                <a:effectLst/>
                <a:ea typeface="Arial Unicode MS" panose="020B0604020202020204" pitchFamily="34" charset="-128"/>
              </a:rPr>
              <a:t>Create psychosocial security, ensure comfort and ease</a:t>
            </a:r>
          </a:p>
          <a:p>
            <a:pPr marL="627063" indent="-285750">
              <a:lnSpc>
                <a:spcPct val="110000"/>
              </a:lnSpc>
              <a:buFont typeface="Wingdings" panose="05000000000000000000" pitchFamily="2" charset="2"/>
              <a:buChar char="q"/>
            </a:pPr>
            <a:r>
              <a:rPr lang="fr-FR" sz="1800" dirty="0">
                <a:solidFill>
                  <a:schemeClr val="accent2"/>
                </a:solidFill>
              </a:rPr>
              <a:t>Efficient and </a:t>
            </a:r>
            <a:r>
              <a:rPr lang="fr-FR" sz="1800" dirty="0" err="1">
                <a:solidFill>
                  <a:schemeClr val="accent2"/>
                </a:solidFill>
              </a:rPr>
              <a:t>professional</a:t>
            </a:r>
            <a:r>
              <a:rPr lang="fr-FR" sz="1800" dirty="0">
                <a:solidFill>
                  <a:schemeClr val="accent2"/>
                </a:solidFill>
              </a:rPr>
              <a:t> </a:t>
            </a:r>
            <a:r>
              <a:rPr lang="fr-FR" sz="1800" dirty="0" err="1">
                <a:solidFill>
                  <a:schemeClr val="accent2"/>
                </a:solidFill>
              </a:rPr>
              <a:t>preparation</a:t>
            </a:r>
            <a:endParaRPr lang="fr-FR" sz="1800" dirty="0">
              <a:solidFill>
                <a:schemeClr val="accent2"/>
              </a:solidFill>
            </a:endParaRPr>
          </a:p>
          <a:p>
            <a:pPr marL="627063" indent="-285750">
              <a:lnSpc>
                <a:spcPct val="110000"/>
              </a:lnSpc>
              <a:buFont typeface="Wingdings" panose="05000000000000000000" pitchFamily="2" charset="2"/>
              <a:buChar char="q"/>
            </a:pPr>
            <a:r>
              <a:rPr lang="en-GB" sz="1800" dirty="0">
                <a:solidFill>
                  <a:schemeClr val="accent2"/>
                </a:solidFill>
              </a:rPr>
              <a:t>State the goal and structure of teaching (learning objectives)</a:t>
            </a:r>
          </a:p>
          <a:p>
            <a:pPr marL="627063" indent="-285750">
              <a:lnSpc>
                <a:spcPct val="110000"/>
              </a:lnSpc>
              <a:buFont typeface="Wingdings" panose="05000000000000000000" pitchFamily="2" charset="2"/>
              <a:buChar char="q"/>
            </a:pPr>
            <a:r>
              <a:rPr lang="en-GB" sz="1800" dirty="0">
                <a:solidFill>
                  <a:schemeClr val="accent2"/>
                </a:solidFill>
              </a:rPr>
              <a:t>Establish pre-existing knowledge level</a:t>
            </a:r>
            <a:endParaRPr lang="fr-FR" sz="1800" dirty="0">
              <a:solidFill>
                <a:schemeClr val="accent2"/>
              </a:solidFill>
            </a:endParaRPr>
          </a:p>
        </p:txBody>
      </p:sp>
      <p:sp>
        <p:nvSpPr>
          <p:cNvPr id="2" name="Rectangle: Rounded Corners 1">
            <a:extLst>
              <a:ext uri="{FF2B5EF4-FFF2-40B4-BE49-F238E27FC236}">
                <a16:creationId xmlns:a16="http://schemas.microsoft.com/office/drawing/2014/main" id="{567BD9C3-0F90-3B9D-4E88-C03A1FA53170}"/>
              </a:ext>
            </a:extLst>
          </p:cNvPr>
          <p:cNvSpPr/>
          <p:nvPr/>
        </p:nvSpPr>
        <p:spPr>
          <a:xfrm>
            <a:off x="587050" y="765544"/>
            <a:ext cx="2932327" cy="18288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4800" dirty="0"/>
              <a:t>Set</a:t>
            </a:r>
          </a:p>
        </p:txBody>
      </p:sp>
      <p:sp>
        <p:nvSpPr>
          <p:cNvPr id="6" name="Rectangle: Rounded Corners 5">
            <a:extLst>
              <a:ext uri="{FF2B5EF4-FFF2-40B4-BE49-F238E27FC236}">
                <a16:creationId xmlns:a16="http://schemas.microsoft.com/office/drawing/2014/main" id="{AEA57C4A-A8B4-1ADB-7F16-41B02D45E058}"/>
              </a:ext>
            </a:extLst>
          </p:cNvPr>
          <p:cNvSpPr/>
          <p:nvPr/>
        </p:nvSpPr>
        <p:spPr>
          <a:xfrm>
            <a:off x="3211033" y="2840646"/>
            <a:ext cx="8027581" cy="1499191"/>
          </a:xfrm>
          <a:prstGeom prst="roundRect">
            <a:avLst/>
          </a:prstGeom>
          <a:solidFill>
            <a:srgbClr val="EF7D85"/>
          </a:solidFill>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627063" indent="-285750">
              <a:lnSpc>
                <a:spcPct val="110000"/>
              </a:lnSpc>
              <a:buFont typeface="Wingdings" panose="05000000000000000000" pitchFamily="2" charset="2"/>
              <a:buChar char="q"/>
            </a:pPr>
            <a:r>
              <a:rPr lang="en-GB" sz="1800" dirty="0">
                <a:solidFill>
                  <a:schemeClr val="accent2"/>
                </a:solidFill>
                <a:effectLst/>
                <a:ea typeface="Arial Unicode MS" panose="020B0604020202020204" pitchFamily="34" charset="-128"/>
              </a:rPr>
              <a:t>Delivery of educational material</a:t>
            </a:r>
          </a:p>
          <a:p>
            <a:pPr marL="627063" indent="-285750">
              <a:lnSpc>
                <a:spcPct val="110000"/>
              </a:lnSpc>
              <a:buFont typeface="Wingdings" panose="05000000000000000000" pitchFamily="2" charset="2"/>
              <a:buChar char="q"/>
            </a:pPr>
            <a:r>
              <a:rPr lang="en-GB" sz="1800" dirty="0">
                <a:solidFill>
                  <a:schemeClr val="accent2"/>
                </a:solidFill>
              </a:rPr>
              <a:t>Effective use of visual aids (slides etc…)</a:t>
            </a:r>
          </a:p>
          <a:p>
            <a:pPr marL="627063" indent="-285750">
              <a:lnSpc>
                <a:spcPct val="110000"/>
              </a:lnSpc>
              <a:buFont typeface="Wingdings" panose="05000000000000000000" pitchFamily="2" charset="2"/>
              <a:buChar char="q"/>
            </a:pPr>
            <a:r>
              <a:rPr lang="en-GB" sz="1800" dirty="0">
                <a:solidFill>
                  <a:schemeClr val="accent2"/>
                </a:solidFill>
              </a:rPr>
              <a:t>Appropriate communication and tone</a:t>
            </a:r>
          </a:p>
          <a:p>
            <a:pPr marL="627063" indent="-285750">
              <a:lnSpc>
                <a:spcPct val="110000"/>
              </a:lnSpc>
              <a:buFont typeface="Wingdings" panose="05000000000000000000" pitchFamily="2" charset="2"/>
              <a:buChar char="q"/>
            </a:pPr>
            <a:r>
              <a:rPr lang="en-GB" sz="1800" dirty="0">
                <a:solidFill>
                  <a:schemeClr val="accent2"/>
                </a:solidFill>
              </a:rPr>
              <a:t>Responding to questions and ensuring understanding</a:t>
            </a:r>
            <a:endParaRPr lang="fr-FR" sz="1800" dirty="0">
              <a:solidFill>
                <a:schemeClr val="accent2"/>
              </a:solidFill>
            </a:endParaRPr>
          </a:p>
        </p:txBody>
      </p:sp>
      <p:sp>
        <p:nvSpPr>
          <p:cNvPr id="8" name="Rectangle: Rounded Corners 7">
            <a:extLst>
              <a:ext uri="{FF2B5EF4-FFF2-40B4-BE49-F238E27FC236}">
                <a16:creationId xmlns:a16="http://schemas.microsoft.com/office/drawing/2014/main" id="{18049E8A-B021-5238-ACDB-53B7EE47E83C}"/>
              </a:ext>
            </a:extLst>
          </p:cNvPr>
          <p:cNvSpPr/>
          <p:nvPr/>
        </p:nvSpPr>
        <p:spPr>
          <a:xfrm>
            <a:off x="587050" y="2681159"/>
            <a:ext cx="2932327" cy="18288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4800" dirty="0"/>
              <a:t>Dialogue</a:t>
            </a:r>
          </a:p>
        </p:txBody>
      </p:sp>
      <p:sp>
        <p:nvSpPr>
          <p:cNvPr id="9" name="Rectangle: Rounded Corners 8">
            <a:extLst>
              <a:ext uri="{FF2B5EF4-FFF2-40B4-BE49-F238E27FC236}">
                <a16:creationId xmlns:a16="http://schemas.microsoft.com/office/drawing/2014/main" id="{08B5C3D8-2575-5FF7-EAAF-42513AF74C8E}"/>
              </a:ext>
            </a:extLst>
          </p:cNvPr>
          <p:cNvSpPr/>
          <p:nvPr/>
        </p:nvSpPr>
        <p:spPr>
          <a:xfrm>
            <a:off x="3211033" y="4756261"/>
            <a:ext cx="8027581" cy="1499191"/>
          </a:xfrm>
          <a:prstGeom prst="roundRect">
            <a:avLst/>
          </a:prstGeom>
          <a:solidFill>
            <a:srgbClr val="EF7D85"/>
          </a:solidFill>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627063" indent="-285750">
              <a:lnSpc>
                <a:spcPct val="110000"/>
              </a:lnSpc>
              <a:buFont typeface="Wingdings" panose="05000000000000000000" pitchFamily="2" charset="2"/>
              <a:buChar char="q"/>
            </a:pPr>
            <a:r>
              <a:rPr lang="en-GB" sz="1800" dirty="0">
                <a:solidFill>
                  <a:schemeClr val="accent2"/>
                </a:solidFill>
                <a:effectLst/>
                <a:ea typeface="Arial Unicode MS" panose="020B0604020202020204" pitchFamily="34" charset="-128"/>
              </a:rPr>
              <a:t>Summary of learning objectives</a:t>
            </a:r>
          </a:p>
          <a:p>
            <a:pPr marL="627063" indent="-285750">
              <a:lnSpc>
                <a:spcPct val="110000"/>
              </a:lnSpc>
              <a:buFont typeface="Wingdings" panose="05000000000000000000" pitchFamily="2" charset="2"/>
              <a:buChar char="q"/>
            </a:pPr>
            <a:r>
              <a:rPr lang="en-GB" sz="1800" dirty="0">
                <a:solidFill>
                  <a:schemeClr val="accent2"/>
                </a:solidFill>
                <a:effectLst/>
                <a:ea typeface="Arial Unicode MS" panose="020B0604020202020204" pitchFamily="34" charset="-128"/>
              </a:rPr>
              <a:t>Opportunity for learners to ask questions</a:t>
            </a:r>
          </a:p>
          <a:p>
            <a:pPr marL="627063" indent="-285750">
              <a:lnSpc>
                <a:spcPct val="110000"/>
              </a:lnSpc>
              <a:buFont typeface="Wingdings" panose="05000000000000000000" pitchFamily="2" charset="2"/>
              <a:buChar char="q"/>
            </a:pPr>
            <a:r>
              <a:rPr lang="en-GB" sz="1800" dirty="0">
                <a:solidFill>
                  <a:schemeClr val="accent2"/>
                </a:solidFill>
                <a:effectLst/>
                <a:ea typeface="Arial Unicode MS" panose="020B0604020202020204" pitchFamily="34" charset="-128"/>
              </a:rPr>
              <a:t>Directing learners to additional resources to consolidate learning</a:t>
            </a:r>
          </a:p>
          <a:p>
            <a:pPr marL="627063" indent="-285750">
              <a:lnSpc>
                <a:spcPct val="110000"/>
              </a:lnSpc>
              <a:buFont typeface="Wingdings" panose="05000000000000000000" pitchFamily="2" charset="2"/>
              <a:buChar char="q"/>
            </a:pPr>
            <a:r>
              <a:rPr lang="en-GB" sz="1800" dirty="0">
                <a:solidFill>
                  <a:schemeClr val="accent2"/>
                </a:solidFill>
                <a:effectLst/>
                <a:ea typeface="Arial Unicode MS" panose="020B0604020202020204" pitchFamily="34" charset="-128"/>
              </a:rPr>
              <a:t>Explanation of next stages in session and curriculum</a:t>
            </a:r>
          </a:p>
        </p:txBody>
      </p:sp>
      <p:sp>
        <p:nvSpPr>
          <p:cNvPr id="10" name="Rectangle: Rounded Corners 9">
            <a:extLst>
              <a:ext uri="{FF2B5EF4-FFF2-40B4-BE49-F238E27FC236}">
                <a16:creationId xmlns:a16="http://schemas.microsoft.com/office/drawing/2014/main" id="{E4440253-C385-64C9-B1AC-A7B674712C8F}"/>
              </a:ext>
            </a:extLst>
          </p:cNvPr>
          <p:cNvSpPr/>
          <p:nvPr/>
        </p:nvSpPr>
        <p:spPr>
          <a:xfrm>
            <a:off x="587050" y="4596774"/>
            <a:ext cx="2932327" cy="18288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4800" dirty="0" err="1"/>
              <a:t>Closure</a:t>
            </a:r>
            <a:endParaRPr lang="fr-FR" sz="4800" dirty="0"/>
          </a:p>
        </p:txBody>
      </p:sp>
    </p:spTree>
    <p:extLst>
      <p:ext uri="{BB962C8B-B14F-4D97-AF65-F5344CB8AC3E}">
        <p14:creationId xmlns:p14="http://schemas.microsoft.com/office/powerpoint/2010/main" val="3871594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nodePh="1">
                                  <p:stCondLst>
                                    <p:cond delay="0"/>
                                  </p:stCondLst>
                                  <p:endCondLst>
                                    <p:cond evt="begin" delay="0">
                                      <p:tn val="5"/>
                                    </p:cond>
                                  </p:end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P spid="3" grpId="0" animBg="1"/>
      <p:bldP spid="2" grpId="0" animBg="1"/>
      <p:bldP spid="6" grpId="0" animBg="1"/>
      <p:bldP spid="8" grpId="0" animBg="1"/>
      <p:bldP spid="9" grpId="0" animBg="1"/>
      <p:bldP spid="1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B87A46B-18F6-7FA2-40EA-FEB9B334043C}"/>
              </a:ext>
            </a:extLst>
          </p:cNvPr>
          <p:cNvSpPr txBox="1">
            <a:spLocks/>
          </p:cNvSpPr>
          <p:nvPr/>
        </p:nvSpPr>
        <p:spPr>
          <a:xfrm>
            <a:off x="587050" y="83052"/>
            <a:ext cx="1136080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600" b="1" dirty="0">
                <a:solidFill>
                  <a:srgbClr val="C00000"/>
                </a:solidFill>
                <a:latin typeface="Montserrat Medium" panose="020F0502020204030204" pitchFamily="34" charset="0"/>
              </a:rPr>
              <a:t>THEORETICAL KNOWLEDGE - tips</a:t>
            </a:r>
            <a:br>
              <a:rPr lang="en-GB" sz="1800" b="1" dirty="0">
                <a:solidFill>
                  <a:srgbClr val="C00000"/>
                </a:solidFill>
                <a:latin typeface="Montserrat Medium" panose="00000600000000000000" pitchFamily="2" charset="0"/>
              </a:rPr>
            </a:br>
            <a:endParaRPr lang="en-GB" sz="1800" b="1" dirty="0">
              <a:solidFill>
                <a:srgbClr val="C00000"/>
              </a:solidFill>
              <a:latin typeface="Montserrat Medium" panose="020F0502020204030204" pitchFamily="34" charset="0"/>
            </a:endParaRPr>
          </a:p>
        </p:txBody>
      </p:sp>
      <p:sp>
        <p:nvSpPr>
          <p:cNvPr id="4" name="Content Placeholder 2">
            <a:extLst>
              <a:ext uri="{FF2B5EF4-FFF2-40B4-BE49-F238E27FC236}">
                <a16:creationId xmlns:a16="http://schemas.microsoft.com/office/drawing/2014/main" id="{B2F036E8-6217-7342-2042-C7CA4B176C2D}"/>
              </a:ext>
            </a:extLst>
          </p:cNvPr>
          <p:cNvSpPr txBox="1">
            <a:spLocks/>
          </p:cNvSpPr>
          <p:nvPr/>
        </p:nvSpPr>
        <p:spPr>
          <a:xfrm>
            <a:off x="587050" y="1192623"/>
            <a:ext cx="10652893" cy="5486628"/>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Arial"/>
                <a:ea typeface="Arial"/>
                <a:cs typeface="Arial"/>
                <a:sym typeface="Arial"/>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Arial"/>
                <a:ea typeface="Arial"/>
                <a:cs typeface="Arial"/>
                <a:sym typeface="Arial"/>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541338" indent="-522288">
              <a:lnSpc>
                <a:spcPct val="100000"/>
              </a:lnSpc>
              <a:spcBef>
                <a:spcPts val="0"/>
              </a:spcBef>
              <a:spcAft>
                <a:spcPts val="600"/>
              </a:spcAft>
              <a:buClrTx/>
              <a:buSzPct val="100000"/>
              <a:buFont typeface="Wingdings" panose="05000000000000000000" pitchFamily="2" charset="2"/>
              <a:buChar char="v"/>
            </a:pPr>
            <a:r>
              <a:rPr lang="en-GB" sz="2400" dirty="0">
                <a:solidFill>
                  <a:schemeClr val="accent2"/>
                </a:solidFill>
              </a:rPr>
              <a:t>Education research suggests that learners only process about 20 minutes of traditional lecture at a time</a:t>
            </a:r>
          </a:p>
          <a:p>
            <a:pPr marL="541338" indent="-522288">
              <a:lnSpc>
                <a:spcPct val="100000"/>
              </a:lnSpc>
              <a:spcBef>
                <a:spcPts val="0"/>
              </a:spcBef>
              <a:spcAft>
                <a:spcPts val="600"/>
              </a:spcAft>
              <a:buClrTx/>
              <a:buSzPct val="100000"/>
              <a:buFont typeface="Wingdings" panose="05000000000000000000" pitchFamily="2" charset="2"/>
              <a:buChar char="v"/>
            </a:pPr>
            <a:r>
              <a:rPr lang="en-GB" sz="2400" dirty="0">
                <a:solidFill>
                  <a:schemeClr val="accent2"/>
                </a:solidFill>
              </a:rPr>
              <a:t>Alter position in the classroom, appropriate amount of movement</a:t>
            </a:r>
          </a:p>
          <a:p>
            <a:pPr marL="541338" indent="-522288">
              <a:lnSpc>
                <a:spcPct val="100000"/>
              </a:lnSpc>
              <a:spcBef>
                <a:spcPts val="0"/>
              </a:spcBef>
              <a:spcAft>
                <a:spcPts val="600"/>
              </a:spcAft>
              <a:buClrTx/>
              <a:buSzPct val="100000"/>
              <a:buFont typeface="Wingdings" panose="05000000000000000000" pitchFamily="2" charset="2"/>
              <a:buChar char="v"/>
            </a:pPr>
            <a:r>
              <a:rPr lang="en-GB" sz="2400" dirty="0">
                <a:solidFill>
                  <a:schemeClr val="accent2"/>
                </a:solidFill>
              </a:rPr>
              <a:t>Ask questions to engage learners and maintain their concentration</a:t>
            </a:r>
          </a:p>
          <a:p>
            <a:pPr marL="541338" indent="-522288">
              <a:lnSpc>
                <a:spcPct val="100000"/>
              </a:lnSpc>
              <a:spcBef>
                <a:spcPts val="0"/>
              </a:spcBef>
              <a:spcAft>
                <a:spcPts val="600"/>
              </a:spcAft>
              <a:buClrTx/>
              <a:buSzPct val="100000"/>
              <a:buFont typeface="Wingdings" panose="05000000000000000000" pitchFamily="2" charset="2"/>
              <a:buChar char="v"/>
            </a:pPr>
            <a:r>
              <a:rPr lang="en-GB" sz="2400" dirty="0">
                <a:solidFill>
                  <a:schemeClr val="accent2"/>
                </a:solidFill>
              </a:rPr>
              <a:t>Avoid simply reading slides! Limit text on slides</a:t>
            </a:r>
          </a:p>
          <a:p>
            <a:pPr marL="541338" indent="-522288">
              <a:lnSpc>
                <a:spcPct val="100000"/>
              </a:lnSpc>
              <a:spcBef>
                <a:spcPts val="0"/>
              </a:spcBef>
              <a:spcAft>
                <a:spcPts val="600"/>
              </a:spcAft>
              <a:buClrTx/>
              <a:buSzPct val="100000"/>
              <a:buFont typeface="Wingdings" panose="05000000000000000000" pitchFamily="2" charset="2"/>
              <a:buChar char="v"/>
            </a:pPr>
            <a:r>
              <a:rPr lang="en-GB" sz="2400" dirty="0">
                <a:solidFill>
                  <a:schemeClr val="accent2"/>
                </a:solidFill>
              </a:rPr>
              <a:t>Multimedia resources can help maintain focus and attention</a:t>
            </a:r>
          </a:p>
          <a:p>
            <a:pPr marL="541338" indent="-522288">
              <a:lnSpc>
                <a:spcPct val="100000"/>
              </a:lnSpc>
              <a:spcBef>
                <a:spcPts val="0"/>
              </a:spcBef>
              <a:spcAft>
                <a:spcPts val="600"/>
              </a:spcAft>
              <a:buClrTx/>
              <a:buSzPct val="100000"/>
              <a:buFont typeface="Wingdings" panose="05000000000000000000" pitchFamily="2" charset="2"/>
              <a:buChar char="v"/>
            </a:pPr>
            <a:r>
              <a:rPr lang="en-GB" sz="2400" dirty="0">
                <a:solidFill>
                  <a:schemeClr val="accent2"/>
                </a:solidFill>
              </a:rPr>
              <a:t>Break up monotony with small or large group discussion with successful facilitation and control of discussion</a:t>
            </a:r>
          </a:p>
          <a:p>
            <a:pPr marL="998538" lvl="1" indent="-366713">
              <a:lnSpc>
                <a:spcPct val="100000"/>
              </a:lnSpc>
              <a:spcBef>
                <a:spcPts val="0"/>
              </a:spcBef>
              <a:spcAft>
                <a:spcPts val="600"/>
              </a:spcAft>
              <a:buClrTx/>
              <a:buSzPct val="100000"/>
              <a:buFont typeface="Courier New" panose="02070309020205020404" pitchFamily="49" charset="0"/>
              <a:buChar char="o"/>
            </a:pPr>
            <a:r>
              <a:rPr lang="en-GB" sz="2000" dirty="0">
                <a:solidFill>
                  <a:schemeClr val="accent2"/>
                </a:solidFill>
              </a:rPr>
              <a:t>May require more than 1 facilitator</a:t>
            </a:r>
          </a:p>
          <a:p>
            <a:pPr marL="998538" lvl="1" indent="-366713">
              <a:lnSpc>
                <a:spcPct val="100000"/>
              </a:lnSpc>
              <a:spcBef>
                <a:spcPts val="0"/>
              </a:spcBef>
              <a:spcAft>
                <a:spcPts val="600"/>
              </a:spcAft>
              <a:buClrTx/>
              <a:buSzPct val="100000"/>
              <a:buFont typeface="Courier New" panose="02070309020205020404" pitchFamily="49" charset="0"/>
              <a:buChar char="o"/>
            </a:pPr>
            <a:r>
              <a:rPr lang="en-GB" sz="2000" dirty="0">
                <a:solidFill>
                  <a:schemeClr val="accent2"/>
                </a:solidFill>
              </a:rPr>
              <a:t>Adequate preparation of task</a:t>
            </a:r>
          </a:p>
          <a:p>
            <a:pPr marL="541338" indent="-541338">
              <a:lnSpc>
                <a:spcPct val="100000"/>
              </a:lnSpc>
              <a:spcBef>
                <a:spcPts val="0"/>
              </a:spcBef>
              <a:spcAft>
                <a:spcPts val="600"/>
              </a:spcAft>
              <a:buClrTx/>
              <a:buSzPct val="100000"/>
              <a:buFont typeface="Wingdings" panose="05000000000000000000" pitchFamily="2" charset="2"/>
              <a:buChar char="v"/>
            </a:pPr>
            <a:r>
              <a:rPr lang="en-GB" sz="2400" dirty="0">
                <a:solidFill>
                  <a:schemeClr val="accent2"/>
                </a:solidFill>
              </a:rPr>
              <a:t>Be prepared to manage disruptive behaviour and insist on silence whilst you are teaching</a:t>
            </a:r>
          </a:p>
          <a:p>
            <a:pPr marL="998538" lvl="1" indent="-366713">
              <a:lnSpc>
                <a:spcPct val="100000"/>
              </a:lnSpc>
              <a:spcBef>
                <a:spcPts val="0"/>
              </a:spcBef>
              <a:spcAft>
                <a:spcPts val="600"/>
              </a:spcAft>
              <a:buClrTx/>
              <a:buSzPct val="100000"/>
              <a:buFont typeface="Courier New" panose="02070309020205020404" pitchFamily="49" charset="0"/>
              <a:buChar char="o"/>
            </a:pPr>
            <a:endParaRPr lang="en-GB" sz="2000" dirty="0">
              <a:solidFill>
                <a:schemeClr val="accent2"/>
              </a:solidFill>
            </a:endParaRPr>
          </a:p>
          <a:p>
            <a:pPr marL="541338" indent="-522288">
              <a:lnSpc>
                <a:spcPct val="100000"/>
              </a:lnSpc>
              <a:spcBef>
                <a:spcPts val="0"/>
              </a:spcBef>
              <a:spcAft>
                <a:spcPts val="600"/>
              </a:spcAft>
              <a:buClrTx/>
              <a:buSzPct val="100000"/>
              <a:buFont typeface="Wingdings" panose="05000000000000000000" pitchFamily="2" charset="2"/>
              <a:buChar char="v"/>
            </a:pPr>
            <a:endParaRPr lang="en-GB" sz="2400" dirty="0">
              <a:solidFill>
                <a:schemeClr val="accent2"/>
              </a:solidFill>
            </a:endParaRPr>
          </a:p>
        </p:txBody>
      </p:sp>
      <p:sp>
        <p:nvSpPr>
          <p:cNvPr id="2" name="Rectangle 1">
            <a:extLst>
              <a:ext uri="{FF2B5EF4-FFF2-40B4-BE49-F238E27FC236}">
                <a16:creationId xmlns:a16="http://schemas.microsoft.com/office/drawing/2014/main" id="{DB1EEE2B-2000-38E5-F89C-8D3EB6E92571}"/>
              </a:ext>
            </a:extLst>
          </p:cNvPr>
          <p:cNvSpPr/>
          <p:nvPr/>
        </p:nvSpPr>
        <p:spPr>
          <a:xfrm>
            <a:off x="1008529" y="1196788"/>
            <a:ext cx="10381130" cy="75303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dirty="0"/>
              <a:t>How long can learners concentrate during a formal lecture?</a:t>
            </a:r>
          </a:p>
        </p:txBody>
      </p:sp>
      <p:sp>
        <p:nvSpPr>
          <p:cNvPr id="3" name="Rectangle 2">
            <a:extLst>
              <a:ext uri="{FF2B5EF4-FFF2-40B4-BE49-F238E27FC236}">
                <a16:creationId xmlns:a16="http://schemas.microsoft.com/office/drawing/2014/main" id="{B9365945-5E1A-0676-876E-9C52B964C2B7}"/>
              </a:ext>
            </a:extLst>
          </p:cNvPr>
          <p:cNvSpPr/>
          <p:nvPr/>
        </p:nvSpPr>
        <p:spPr>
          <a:xfrm>
            <a:off x="1013012" y="1940859"/>
            <a:ext cx="10381130" cy="46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dirty="0"/>
              <a:t>Do you think a presenter should remain stationary during a lecture?</a:t>
            </a:r>
          </a:p>
        </p:txBody>
      </p:sp>
      <p:sp>
        <p:nvSpPr>
          <p:cNvPr id="5" name="Rectangle 4">
            <a:extLst>
              <a:ext uri="{FF2B5EF4-FFF2-40B4-BE49-F238E27FC236}">
                <a16:creationId xmlns:a16="http://schemas.microsoft.com/office/drawing/2014/main" id="{B1F542AC-19EF-C988-969D-CC388D6D2AE4}"/>
              </a:ext>
            </a:extLst>
          </p:cNvPr>
          <p:cNvSpPr/>
          <p:nvPr/>
        </p:nvSpPr>
        <p:spPr>
          <a:xfrm>
            <a:off x="1004047" y="2402542"/>
            <a:ext cx="10381130" cy="46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dirty="0"/>
              <a:t>Why should a presenter ask the learners questions?</a:t>
            </a:r>
          </a:p>
        </p:txBody>
      </p:sp>
      <p:sp>
        <p:nvSpPr>
          <p:cNvPr id="6" name="Rectangle 5">
            <a:extLst>
              <a:ext uri="{FF2B5EF4-FFF2-40B4-BE49-F238E27FC236}">
                <a16:creationId xmlns:a16="http://schemas.microsoft.com/office/drawing/2014/main" id="{E43EF024-CF9E-711D-0AD0-6DF1534E33B3}"/>
              </a:ext>
            </a:extLst>
          </p:cNvPr>
          <p:cNvSpPr/>
          <p:nvPr/>
        </p:nvSpPr>
        <p:spPr>
          <a:xfrm>
            <a:off x="1008530" y="2864224"/>
            <a:ext cx="10381130" cy="450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dirty="0"/>
              <a:t>What is the risk/limitation of using </a:t>
            </a:r>
            <a:r>
              <a:rPr lang="en-GB" sz="2400" dirty="0" err="1"/>
              <a:t>powerpoint</a:t>
            </a:r>
            <a:r>
              <a:rPr lang="en-GB" sz="2400" dirty="0"/>
              <a:t> slides?</a:t>
            </a:r>
          </a:p>
        </p:txBody>
      </p:sp>
      <p:sp>
        <p:nvSpPr>
          <p:cNvPr id="8" name="Rectangle 7">
            <a:extLst>
              <a:ext uri="{FF2B5EF4-FFF2-40B4-BE49-F238E27FC236}">
                <a16:creationId xmlns:a16="http://schemas.microsoft.com/office/drawing/2014/main" id="{8BB4C98E-C6EF-7012-79F2-1F3058905295}"/>
              </a:ext>
            </a:extLst>
          </p:cNvPr>
          <p:cNvSpPr/>
          <p:nvPr/>
        </p:nvSpPr>
        <p:spPr>
          <a:xfrm>
            <a:off x="1008529" y="3307977"/>
            <a:ext cx="10381130" cy="450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dirty="0"/>
              <a:t>What can you use to vary the mode/medium of presentation</a:t>
            </a:r>
          </a:p>
        </p:txBody>
      </p:sp>
      <p:sp>
        <p:nvSpPr>
          <p:cNvPr id="9" name="Rectangle 8">
            <a:extLst>
              <a:ext uri="{FF2B5EF4-FFF2-40B4-BE49-F238E27FC236}">
                <a16:creationId xmlns:a16="http://schemas.microsoft.com/office/drawing/2014/main" id="{895C054A-CE62-A522-8D05-A127CDCA0969}"/>
              </a:ext>
            </a:extLst>
          </p:cNvPr>
          <p:cNvSpPr/>
          <p:nvPr/>
        </p:nvSpPr>
        <p:spPr>
          <a:xfrm>
            <a:off x="1013011" y="3756212"/>
            <a:ext cx="10381130" cy="155537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dirty="0"/>
              <a:t>What is a means of directly engaging the learners in discussion?</a:t>
            </a:r>
          </a:p>
          <a:p>
            <a:pPr algn="ctr"/>
            <a:r>
              <a:rPr lang="en-GB" sz="2400" dirty="0"/>
              <a:t>What do you need to do manage such means?</a:t>
            </a:r>
          </a:p>
        </p:txBody>
      </p:sp>
      <p:sp>
        <p:nvSpPr>
          <p:cNvPr id="10" name="Rectangle 9">
            <a:extLst>
              <a:ext uri="{FF2B5EF4-FFF2-40B4-BE49-F238E27FC236}">
                <a16:creationId xmlns:a16="http://schemas.microsoft.com/office/drawing/2014/main" id="{A0A11629-ABAF-6DDC-D0E1-C809236AAA06}"/>
              </a:ext>
            </a:extLst>
          </p:cNvPr>
          <p:cNvSpPr/>
          <p:nvPr/>
        </p:nvSpPr>
        <p:spPr>
          <a:xfrm>
            <a:off x="999564" y="5316071"/>
            <a:ext cx="10381130" cy="864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dirty="0"/>
              <a:t>Should you allow adult learners discretion to talk amongst themselves during a lecture? </a:t>
            </a:r>
          </a:p>
        </p:txBody>
      </p:sp>
    </p:spTree>
    <p:extLst>
      <p:ext uri="{BB962C8B-B14F-4D97-AF65-F5344CB8AC3E}">
        <p14:creationId xmlns:p14="http://schemas.microsoft.com/office/powerpoint/2010/main" val="3143123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xit" presetSubtype="0" fill="hold" grpId="0" nodeType="withEffect">
                                  <p:stCondLst>
                                    <p:cond delay="0"/>
                                  </p:stCondLst>
                                  <p:childTnLst>
                                    <p:animEffect transition="out" filter="fade">
                                      <p:cBhvr>
                                        <p:cTn id="9" dur="500"/>
                                        <p:tgtEl>
                                          <p:spTgt spid="2"/>
                                        </p:tgtEl>
                                      </p:cBhvr>
                                    </p:animEffect>
                                    <p:set>
                                      <p:cBhvr>
                                        <p:cTn id="10" dur="1" fill="hold">
                                          <p:stCondLst>
                                            <p:cond delay="499"/>
                                          </p:stCondLst>
                                        </p:cTn>
                                        <p:tgtEl>
                                          <p:spTgt spid="2"/>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1"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
                                            <p:txEl>
                                              <p:pRg st="1" end="1"/>
                                            </p:txEl>
                                          </p:spTgt>
                                        </p:tgtEl>
                                        <p:attrNameLst>
                                          <p:attrName>style.visibility</p:attrName>
                                        </p:attrNameLst>
                                      </p:cBhvr>
                                      <p:to>
                                        <p:strVal val="visible"/>
                                      </p:to>
                                    </p:set>
                                    <p:animEffect transition="in" filter="fade">
                                      <p:cBhvr>
                                        <p:cTn id="20" dur="500"/>
                                        <p:tgtEl>
                                          <p:spTgt spid="4">
                                            <p:txEl>
                                              <p:pRg st="1" end="1"/>
                                            </p:txEl>
                                          </p:spTgt>
                                        </p:tgtEl>
                                      </p:cBhvr>
                                    </p:animEffect>
                                  </p:childTnLst>
                                </p:cTn>
                              </p:par>
                              <p:par>
                                <p:cTn id="21" presetID="10" presetClass="exit" presetSubtype="0" fill="hold" grpId="0" nodeType="withEffect">
                                  <p:stCondLst>
                                    <p:cond delay="0"/>
                                  </p:stCondLst>
                                  <p:childTnLst>
                                    <p:animEffect transition="out" filter="fade">
                                      <p:cBhvr>
                                        <p:cTn id="22" dur="500"/>
                                        <p:tgtEl>
                                          <p:spTgt spid="3"/>
                                        </p:tgtEl>
                                      </p:cBhvr>
                                    </p:animEffect>
                                    <p:set>
                                      <p:cBhvr>
                                        <p:cTn id="23" dur="1" fill="hold">
                                          <p:stCondLst>
                                            <p:cond delay="499"/>
                                          </p:stCondLst>
                                        </p:cTn>
                                        <p:tgtEl>
                                          <p:spTgt spid="3"/>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1"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0" nodeType="clickEffect">
                                  <p:stCondLst>
                                    <p:cond delay="0"/>
                                  </p:stCondLst>
                                  <p:childTnLst>
                                    <p:animEffect transition="out" filter="fade">
                                      <p:cBhvr>
                                        <p:cTn id="32" dur="500"/>
                                        <p:tgtEl>
                                          <p:spTgt spid="5"/>
                                        </p:tgtEl>
                                      </p:cBhvr>
                                    </p:animEffect>
                                    <p:set>
                                      <p:cBhvr>
                                        <p:cTn id="33" dur="1" fill="hold">
                                          <p:stCondLst>
                                            <p:cond delay="499"/>
                                          </p:stCondLst>
                                        </p:cTn>
                                        <p:tgtEl>
                                          <p:spTgt spid="5"/>
                                        </p:tgtEl>
                                        <p:attrNameLst>
                                          <p:attrName>style.visibility</p:attrName>
                                        </p:attrNameLst>
                                      </p:cBhvr>
                                      <p:to>
                                        <p:strVal val="hidden"/>
                                      </p:to>
                                    </p:set>
                                  </p:childTnLst>
                                </p:cTn>
                              </p:par>
                              <p:par>
                                <p:cTn id="34" presetID="10" presetClass="entr" presetSubtype="0" fill="hold" grpId="0" nodeType="withEffect">
                                  <p:stCondLst>
                                    <p:cond delay="0"/>
                                  </p:stCondLst>
                                  <p:childTnLst>
                                    <p:set>
                                      <p:cBhvr>
                                        <p:cTn id="35" dur="1" fill="hold">
                                          <p:stCondLst>
                                            <p:cond delay="0"/>
                                          </p:stCondLst>
                                        </p:cTn>
                                        <p:tgtEl>
                                          <p:spTgt spid="4">
                                            <p:txEl>
                                              <p:pRg st="2" end="2"/>
                                            </p:txEl>
                                          </p:spTgt>
                                        </p:tgtEl>
                                        <p:attrNameLst>
                                          <p:attrName>style.visibility</p:attrName>
                                        </p:attrNameLst>
                                      </p:cBhvr>
                                      <p:to>
                                        <p:strVal val="visible"/>
                                      </p:to>
                                    </p:set>
                                    <p:animEffect transition="in" filter="fade">
                                      <p:cBhvr>
                                        <p:cTn id="36" dur="500"/>
                                        <p:tgtEl>
                                          <p:spTgt spid="4">
                                            <p:txEl>
                                              <p:pRg st="2" end="2"/>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1" nodeType="click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500"/>
                                        <p:tgtEl>
                                          <p:spTgt spid="6"/>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xit" presetSubtype="0" fill="hold" grpId="0" nodeType="clickEffect">
                                  <p:stCondLst>
                                    <p:cond delay="0"/>
                                  </p:stCondLst>
                                  <p:childTnLst>
                                    <p:animEffect transition="out" filter="fade">
                                      <p:cBhvr>
                                        <p:cTn id="45" dur="500"/>
                                        <p:tgtEl>
                                          <p:spTgt spid="6"/>
                                        </p:tgtEl>
                                      </p:cBhvr>
                                    </p:animEffect>
                                    <p:set>
                                      <p:cBhvr>
                                        <p:cTn id="46" dur="1" fill="hold">
                                          <p:stCondLst>
                                            <p:cond delay="499"/>
                                          </p:stCondLst>
                                        </p:cTn>
                                        <p:tgtEl>
                                          <p:spTgt spid="6"/>
                                        </p:tgtEl>
                                        <p:attrNameLst>
                                          <p:attrName>style.visibility</p:attrName>
                                        </p:attrNameLst>
                                      </p:cBhvr>
                                      <p:to>
                                        <p:strVal val="hidden"/>
                                      </p:to>
                                    </p:set>
                                  </p:childTnLst>
                                </p:cTn>
                              </p:par>
                              <p:par>
                                <p:cTn id="47" presetID="10" presetClass="entr" presetSubtype="0" fill="hold" grpId="0" nodeType="withEffect">
                                  <p:stCondLst>
                                    <p:cond delay="0"/>
                                  </p:stCondLst>
                                  <p:childTnLst>
                                    <p:set>
                                      <p:cBhvr>
                                        <p:cTn id="48" dur="1" fill="hold">
                                          <p:stCondLst>
                                            <p:cond delay="0"/>
                                          </p:stCondLst>
                                        </p:cTn>
                                        <p:tgtEl>
                                          <p:spTgt spid="4">
                                            <p:txEl>
                                              <p:pRg st="3" end="3"/>
                                            </p:txEl>
                                          </p:spTgt>
                                        </p:tgtEl>
                                        <p:attrNameLst>
                                          <p:attrName>style.visibility</p:attrName>
                                        </p:attrNameLst>
                                      </p:cBhvr>
                                      <p:to>
                                        <p:strVal val="visible"/>
                                      </p:to>
                                    </p:set>
                                    <p:animEffect transition="in" filter="fade">
                                      <p:cBhvr>
                                        <p:cTn id="49" dur="500"/>
                                        <p:tgtEl>
                                          <p:spTgt spid="4">
                                            <p:txEl>
                                              <p:pRg st="3" end="3"/>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1" nodeType="click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fade">
                                      <p:cBhvr>
                                        <p:cTn id="54" dur="500"/>
                                        <p:tgtEl>
                                          <p:spTgt spid="8"/>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xit" presetSubtype="0" fill="hold" grpId="0" nodeType="clickEffect">
                                  <p:stCondLst>
                                    <p:cond delay="0"/>
                                  </p:stCondLst>
                                  <p:childTnLst>
                                    <p:animEffect transition="out" filter="fade">
                                      <p:cBhvr>
                                        <p:cTn id="58" dur="500"/>
                                        <p:tgtEl>
                                          <p:spTgt spid="8"/>
                                        </p:tgtEl>
                                      </p:cBhvr>
                                    </p:animEffect>
                                    <p:set>
                                      <p:cBhvr>
                                        <p:cTn id="59" dur="1" fill="hold">
                                          <p:stCondLst>
                                            <p:cond delay="499"/>
                                          </p:stCondLst>
                                        </p:cTn>
                                        <p:tgtEl>
                                          <p:spTgt spid="8"/>
                                        </p:tgtEl>
                                        <p:attrNameLst>
                                          <p:attrName>style.visibility</p:attrName>
                                        </p:attrNameLst>
                                      </p:cBhvr>
                                      <p:to>
                                        <p:strVal val="hidden"/>
                                      </p:to>
                                    </p:set>
                                  </p:childTnLst>
                                </p:cTn>
                              </p:par>
                              <p:par>
                                <p:cTn id="60" presetID="10" presetClass="entr" presetSubtype="0" fill="hold" grpId="0" nodeType="withEffect">
                                  <p:stCondLst>
                                    <p:cond delay="0"/>
                                  </p:stCondLst>
                                  <p:childTnLst>
                                    <p:set>
                                      <p:cBhvr>
                                        <p:cTn id="61" dur="1" fill="hold">
                                          <p:stCondLst>
                                            <p:cond delay="0"/>
                                          </p:stCondLst>
                                        </p:cTn>
                                        <p:tgtEl>
                                          <p:spTgt spid="4">
                                            <p:txEl>
                                              <p:pRg st="4" end="4"/>
                                            </p:txEl>
                                          </p:spTgt>
                                        </p:tgtEl>
                                        <p:attrNameLst>
                                          <p:attrName>style.visibility</p:attrName>
                                        </p:attrNameLst>
                                      </p:cBhvr>
                                      <p:to>
                                        <p:strVal val="visible"/>
                                      </p:to>
                                    </p:set>
                                    <p:animEffect transition="in" filter="fade">
                                      <p:cBhvr>
                                        <p:cTn id="62" dur="500"/>
                                        <p:tgtEl>
                                          <p:spTgt spid="4">
                                            <p:txEl>
                                              <p:pRg st="4" end="4"/>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1" nodeType="click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fade">
                                      <p:cBhvr>
                                        <p:cTn id="67" dur="500"/>
                                        <p:tgtEl>
                                          <p:spTgt spid="9"/>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xit" presetSubtype="0" fill="hold" grpId="0" nodeType="clickEffect">
                                  <p:stCondLst>
                                    <p:cond delay="0"/>
                                  </p:stCondLst>
                                  <p:childTnLst>
                                    <p:animEffect transition="out" filter="fade">
                                      <p:cBhvr>
                                        <p:cTn id="71" dur="500"/>
                                        <p:tgtEl>
                                          <p:spTgt spid="9"/>
                                        </p:tgtEl>
                                      </p:cBhvr>
                                    </p:animEffect>
                                    <p:set>
                                      <p:cBhvr>
                                        <p:cTn id="72" dur="1" fill="hold">
                                          <p:stCondLst>
                                            <p:cond delay="499"/>
                                          </p:stCondLst>
                                        </p:cTn>
                                        <p:tgtEl>
                                          <p:spTgt spid="9"/>
                                        </p:tgtEl>
                                        <p:attrNameLst>
                                          <p:attrName>style.visibility</p:attrName>
                                        </p:attrNameLst>
                                      </p:cBhvr>
                                      <p:to>
                                        <p:strVal val="hidden"/>
                                      </p:to>
                                    </p:set>
                                  </p:childTnLst>
                                </p:cTn>
                              </p:par>
                              <p:par>
                                <p:cTn id="73" presetID="10" presetClass="entr" presetSubtype="0" fill="hold" grpId="0" nodeType="withEffect">
                                  <p:stCondLst>
                                    <p:cond delay="0"/>
                                  </p:stCondLst>
                                  <p:childTnLst>
                                    <p:set>
                                      <p:cBhvr>
                                        <p:cTn id="74" dur="1" fill="hold">
                                          <p:stCondLst>
                                            <p:cond delay="0"/>
                                          </p:stCondLst>
                                        </p:cTn>
                                        <p:tgtEl>
                                          <p:spTgt spid="4">
                                            <p:txEl>
                                              <p:pRg st="5" end="5"/>
                                            </p:txEl>
                                          </p:spTgt>
                                        </p:tgtEl>
                                        <p:attrNameLst>
                                          <p:attrName>style.visibility</p:attrName>
                                        </p:attrNameLst>
                                      </p:cBhvr>
                                      <p:to>
                                        <p:strVal val="visible"/>
                                      </p:to>
                                    </p:set>
                                    <p:animEffect transition="in" filter="fade">
                                      <p:cBhvr>
                                        <p:cTn id="75" dur="500"/>
                                        <p:tgtEl>
                                          <p:spTgt spid="4">
                                            <p:txEl>
                                              <p:pRg st="5" end="5"/>
                                            </p:txEl>
                                          </p:spTgt>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
                                            <p:txEl>
                                              <p:pRg st="6" end="6"/>
                                            </p:txEl>
                                          </p:spTgt>
                                        </p:tgtEl>
                                        <p:attrNameLst>
                                          <p:attrName>style.visibility</p:attrName>
                                        </p:attrNameLst>
                                      </p:cBhvr>
                                      <p:to>
                                        <p:strVal val="visible"/>
                                      </p:to>
                                    </p:set>
                                    <p:animEffect transition="in" filter="fade">
                                      <p:cBhvr>
                                        <p:cTn id="78" dur="500"/>
                                        <p:tgtEl>
                                          <p:spTgt spid="4">
                                            <p:txEl>
                                              <p:pRg st="6" end="6"/>
                                            </p:txEl>
                                          </p:spTgt>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4">
                                            <p:txEl>
                                              <p:pRg st="7" end="7"/>
                                            </p:txEl>
                                          </p:spTgt>
                                        </p:tgtEl>
                                        <p:attrNameLst>
                                          <p:attrName>style.visibility</p:attrName>
                                        </p:attrNameLst>
                                      </p:cBhvr>
                                      <p:to>
                                        <p:strVal val="visible"/>
                                      </p:to>
                                    </p:set>
                                    <p:animEffect transition="in" filter="fade">
                                      <p:cBhvr>
                                        <p:cTn id="81" dur="500"/>
                                        <p:tgtEl>
                                          <p:spTgt spid="4">
                                            <p:txEl>
                                              <p:pRg st="7" end="7"/>
                                            </p:txEl>
                                          </p:spTgt>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grpId="1" nodeType="clickEffect">
                                  <p:stCondLst>
                                    <p:cond delay="0"/>
                                  </p:stCondLst>
                                  <p:childTnLst>
                                    <p:set>
                                      <p:cBhvr>
                                        <p:cTn id="85" dur="1" fill="hold">
                                          <p:stCondLst>
                                            <p:cond delay="0"/>
                                          </p:stCondLst>
                                        </p:cTn>
                                        <p:tgtEl>
                                          <p:spTgt spid="10"/>
                                        </p:tgtEl>
                                        <p:attrNameLst>
                                          <p:attrName>style.visibility</p:attrName>
                                        </p:attrNameLst>
                                      </p:cBhvr>
                                      <p:to>
                                        <p:strVal val="visible"/>
                                      </p:to>
                                    </p:set>
                                    <p:animEffect transition="in" filter="fade">
                                      <p:cBhvr>
                                        <p:cTn id="86" dur="500"/>
                                        <p:tgtEl>
                                          <p:spTgt spid="10"/>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grpId="0" nodeType="clickEffect">
                                  <p:stCondLst>
                                    <p:cond delay="0"/>
                                  </p:stCondLst>
                                  <p:childTnLst>
                                    <p:set>
                                      <p:cBhvr>
                                        <p:cTn id="90" dur="1" fill="hold">
                                          <p:stCondLst>
                                            <p:cond delay="0"/>
                                          </p:stCondLst>
                                        </p:cTn>
                                        <p:tgtEl>
                                          <p:spTgt spid="4">
                                            <p:txEl>
                                              <p:pRg st="8" end="8"/>
                                            </p:txEl>
                                          </p:spTgt>
                                        </p:tgtEl>
                                        <p:attrNameLst>
                                          <p:attrName>style.visibility</p:attrName>
                                        </p:attrNameLst>
                                      </p:cBhvr>
                                      <p:to>
                                        <p:strVal val="visible"/>
                                      </p:to>
                                    </p:set>
                                    <p:animEffect transition="in" filter="fade">
                                      <p:cBhvr>
                                        <p:cTn id="91" dur="500"/>
                                        <p:tgtEl>
                                          <p:spTgt spid="4">
                                            <p:txEl>
                                              <p:pRg st="8" end="8"/>
                                            </p:txEl>
                                          </p:spTgt>
                                        </p:tgtEl>
                                      </p:cBhvr>
                                    </p:animEffect>
                                  </p:childTnLst>
                                </p:cTn>
                              </p:par>
                              <p:par>
                                <p:cTn id="92" presetID="10" presetClass="exit" presetSubtype="0" fill="hold" grpId="0" nodeType="withEffect">
                                  <p:stCondLst>
                                    <p:cond delay="0"/>
                                  </p:stCondLst>
                                  <p:childTnLst>
                                    <p:animEffect transition="out" filter="fade">
                                      <p:cBhvr>
                                        <p:cTn id="93" dur="500"/>
                                        <p:tgtEl>
                                          <p:spTgt spid="10"/>
                                        </p:tgtEl>
                                      </p:cBhvr>
                                    </p:animEffect>
                                    <p:set>
                                      <p:cBhvr>
                                        <p:cTn id="94"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2" grpId="0" animBg="1"/>
      <p:bldP spid="3" grpId="0" animBg="1"/>
      <p:bldP spid="3" grpId="1" animBg="1"/>
      <p:bldP spid="5" grpId="0" animBg="1"/>
      <p:bldP spid="5" grpId="1" animBg="1"/>
      <p:bldP spid="6" grpId="0" animBg="1"/>
      <p:bldP spid="6" grpId="1" animBg="1"/>
      <p:bldP spid="8" grpId="0" animBg="1"/>
      <p:bldP spid="8" grpId="1" animBg="1"/>
      <p:bldP spid="9" grpId="0" animBg="1"/>
      <p:bldP spid="9" grpId="1" animBg="1"/>
      <p:bldP spid="10" grpId="0" animBg="1"/>
      <p:bldP spid="10"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C753D14A-B894-31A5-C510-EDB701CB2962}"/>
              </a:ext>
            </a:extLst>
          </p:cNvPr>
          <p:cNvSpPr>
            <a:spLocks noGrp="1"/>
          </p:cNvSpPr>
          <p:nvPr>
            <p:ph type="subTitle"/>
          </p:nvPr>
        </p:nvSpPr>
        <p:spPr>
          <a:xfrm>
            <a:off x="417600" y="1060182"/>
            <a:ext cx="10972320" cy="852233"/>
          </a:xfrm>
        </p:spPr>
        <p:txBody>
          <a:bodyPr/>
          <a:lstStyle/>
          <a:p>
            <a:pPr algn="l"/>
            <a:r>
              <a:rPr lang="fr-FR" sz="3733" dirty="0" err="1">
                <a:latin typeface="Montserrat Medium" panose="00000600000000000000" pitchFamily="2" charset="0"/>
              </a:rPr>
              <a:t>Educational</a:t>
            </a:r>
            <a:r>
              <a:rPr lang="fr-FR" sz="3733" dirty="0">
                <a:latin typeface="Montserrat Medium" panose="00000600000000000000" pitchFamily="2" charset="0"/>
              </a:rPr>
              <a:t> Mission</a:t>
            </a:r>
          </a:p>
        </p:txBody>
      </p:sp>
      <p:sp>
        <p:nvSpPr>
          <p:cNvPr id="6" name="PlaceHolder 1">
            <a:extLst>
              <a:ext uri="{FF2B5EF4-FFF2-40B4-BE49-F238E27FC236}">
                <a16:creationId xmlns:a16="http://schemas.microsoft.com/office/drawing/2014/main" id="{8200C75E-E285-8612-3BC0-364357B5D169}"/>
              </a:ext>
            </a:extLst>
          </p:cNvPr>
          <p:cNvSpPr>
            <a:spLocks noGrp="1"/>
          </p:cNvSpPr>
          <p:nvPr>
            <p:ph type="title"/>
          </p:nvPr>
        </p:nvSpPr>
        <p:spPr>
          <a:xfrm>
            <a:off x="417600" y="65040"/>
            <a:ext cx="11356320" cy="1211040"/>
          </a:xfrm>
          <a:prstGeom prst="rect">
            <a:avLst/>
          </a:prstGeom>
          <a:noFill/>
          <a:ln w="0">
            <a:noFill/>
          </a:ln>
        </p:spPr>
        <p:txBody>
          <a:bodyPr spcFirstLastPara="1" wrap="square" lIns="0" tIns="121920" rIns="0" bIns="121920" anchor="b" anchorCtr="0">
            <a:normAutofit/>
          </a:bodyPr>
          <a:lstStyle/>
          <a:p>
            <a:pPr algn="l" defTabSz="1219170">
              <a:lnSpc>
                <a:spcPct val="100000"/>
              </a:lnSpc>
              <a:tabLst>
                <a:tab pos="0" algn="l"/>
              </a:tabLst>
            </a:pPr>
            <a:r>
              <a:rPr lang="uk-UA" sz="5000" spc="-1" dirty="0">
                <a:solidFill>
                  <a:srgbClr val="EEEEEE"/>
                </a:solidFill>
                <a:highlight>
                  <a:srgbClr val="BD1823"/>
                </a:highlight>
                <a:latin typeface="Montserrat"/>
                <a:ea typeface="Montserrat"/>
              </a:rPr>
              <a:t>Освітня місія</a:t>
            </a:r>
            <a:endParaRPr lang="en-GB" sz="5000" spc="-1" dirty="0">
              <a:solidFill>
                <a:srgbClr val="000000"/>
              </a:solidFill>
            </a:endParaRPr>
          </a:p>
        </p:txBody>
      </p:sp>
      <p:pic>
        <p:nvPicPr>
          <p:cNvPr id="1026" name="Picture 2" descr="Cadus Ukrainian Training Team Accomplishments">
            <a:extLst>
              <a:ext uri="{FF2B5EF4-FFF2-40B4-BE49-F238E27FC236}">
                <a16:creationId xmlns:a16="http://schemas.microsoft.com/office/drawing/2014/main" id="{0B731FCD-04A3-7161-2FD1-C0C94B4933B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555891" y="837445"/>
            <a:ext cx="2520076" cy="5007687"/>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FDBC7805-F23D-EB38-F020-2A70F711D3DE}"/>
              </a:ext>
            </a:extLst>
          </p:cNvPr>
          <p:cNvSpPr txBox="1"/>
          <p:nvPr/>
        </p:nvSpPr>
        <p:spPr>
          <a:xfrm>
            <a:off x="417601" y="1820674"/>
            <a:ext cx="9012151" cy="5016758"/>
          </a:xfrm>
          <a:prstGeom prst="rect">
            <a:avLst/>
          </a:prstGeom>
          <a:noFill/>
        </p:spPr>
        <p:txBody>
          <a:bodyPr wrap="square" rtlCol="0">
            <a:spAutoFit/>
          </a:bodyPr>
          <a:lstStyle/>
          <a:p>
            <a:r>
              <a:rPr lang="uk-UA" sz="2000" b="1" dirty="0" err="1">
                <a:solidFill>
                  <a:srgbClr val="C00000"/>
                </a:solidFill>
                <a:latin typeface="Montserrat Light" panose="00000400000000000000" pitchFamily="2" charset="0"/>
              </a:rPr>
              <a:t>Кадус</a:t>
            </a:r>
            <a:r>
              <a:rPr lang="uk-UA" sz="2000" b="1" dirty="0">
                <a:solidFill>
                  <a:srgbClr val="C00000"/>
                </a:solidFill>
                <a:latin typeface="Montserrat Light" panose="00000400000000000000" pitchFamily="2" charset="0"/>
              </a:rPr>
              <a:t> працює з партнерами над виявленням прогалин у поточній освіті або нових освітніх потреб, що виникли через вторгнення. Ми підготували понад 1 600 осіб з реагування на надзвичайні ситуації, працюючи з такими організаціями, як </a:t>
            </a:r>
            <a:r>
              <a:rPr lang="en-GB" sz="2000" b="1" dirty="0">
                <a:solidFill>
                  <a:srgbClr val="C00000"/>
                </a:solidFill>
                <a:latin typeface="Montserrat Light" panose="00000400000000000000" pitchFamily="2" charset="0"/>
              </a:rPr>
              <a:t>MSF, Frida </a:t>
            </a:r>
            <a:r>
              <a:rPr lang="uk-UA" sz="2000" b="1" dirty="0">
                <a:solidFill>
                  <a:srgbClr val="C00000"/>
                </a:solidFill>
                <a:latin typeface="Montserrat Light" panose="00000400000000000000" pitchFamily="2" charset="0"/>
              </a:rPr>
              <a:t>та </a:t>
            </a:r>
            <a:r>
              <a:rPr lang="en-GB" sz="2000" b="1" dirty="0">
                <a:solidFill>
                  <a:srgbClr val="C00000"/>
                </a:solidFill>
                <a:latin typeface="Montserrat Light" panose="00000400000000000000" pitchFamily="2" charset="0"/>
              </a:rPr>
              <a:t>Mercy Corps, </a:t>
            </a:r>
            <a:r>
              <a:rPr lang="uk-UA" sz="2000" b="1" dirty="0">
                <a:solidFill>
                  <a:srgbClr val="C00000"/>
                </a:solidFill>
                <a:latin typeface="Montserrat Light" panose="00000400000000000000" pitchFamily="2" charset="0"/>
              </a:rPr>
              <a:t>а також з багатьма українськими партнерами. Довгострокова мета - розбудувати потенціал і впевненість в Україні для самостійного проведення таких курсів.</a:t>
            </a:r>
            <a:endParaRPr lang="en-GB" sz="2000" b="1" dirty="0">
              <a:solidFill>
                <a:srgbClr val="C00000"/>
              </a:solidFill>
              <a:latin typeface="Montserrat Light" panose="00000400000000000000" pitchFamily="2" charset="0"/>
            </a:endParaRPr>
          </a:p>
          <a:p>
            <a:endParaRPr lang="fr-FR" sz="2000" b="1" dirty="0">
              <a:solidFill>
                <a:srgbClr val="C00000"/>
              </a:solidFill>
              <a:latin typeface="Montserrat Light" panose="00000400000000000000" pitchFamily="2" charset="0"/>
            </a:endParaRPr>
          </a:p>
          <a:p>
            <a:r>
              <a:rPr lang="en-GB" sz="2000" b="1" i="1" dirty="0" err="1">
                <a:latin typeface="Montserrat Light" panose="00000400000000000000" pitchFamily="2" charset="0"/>
              </a:rPr>
              <a:t>Cadus</a:t>
            </a:r>
            <a:r>
              <a:rPr lang="en-GB" sz="2000" b="1" i="1" dirty="0">
                <a:latin typeface="Montserrat Light" panose="00000400000000000000" pitchFamily="2" charset="0"/>
              </a:rPr>
              <a:t> is working with partners to identify gaps in current education or new educational needs that have arisen because of the invasion. We have trained over 1,600 people in emergency trauma response, working with organisations including MSF, Frida and Mercy Corps, as well as many Ukrainian partners. The long term goal is to build capacity and confidence in Ukraine to deliver the courses independently.</a:t>
            </a:r>
          </a:p>
          <a:p>
            <a:endParaRPr lang="en-GB" sz="2000" dirty="0">
              <a:latin typeface="Montserrat Light" panose="00000400000000000000" pitchFamily="2" charset="0"/>
            </a:endParaRPr>
          </a:p>
        </p:txBody>
      </p:sp>
    </p:spTree>
    <p:extLst>
      <p:ext uri="{BB962C8B-B14F-4D97-AF65-F5344CB8AC3E}">
        <p14:creationId xmlns:p14="http://schemas.microsoft.com/office/powerpoint/2010/main" val="36139371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B87A46B-18F6-7FA2-40EA-FEB9B334043C}"/>
              </a:ext>
            </a:extLst>
          </p:cNvPr>
          <p:cNvSpPr txBox="1">
            <a:spLocks/>
          </p:cNvSpPr>
          <p:nvPr/>
        </p:nvSpPr>
        <p:spPr>
          <a:xfrm>
            <a:off x="587050" y="83052"/>
            <a:ext cx="1136080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600" b="1" dirty="0">
                <a:solidFill>
                  <a:srgbClr val="C00000"/>
                </a:solidFill>
                <a:latin typeface="Montserrat Medium" panose="020F0502020204030204" pitchFamily="34" charset="0"/>
              </a:rPr>
              <a:t>THEORETICAL KNOWLEDGE - haemorrhage</a:t>
            </a:r>
            <a:br>
              <a:rPr lang="fr-FR" sz="1800" b="1" dirty="0">
                <a:solidFill>
                  <a:srgbClr val="C00000"/>
                </a:solidFill>
                <a:latin typeface="Montserrat Medium" panose="00000600000000000000" pitchFamily="2" charset="0"/>
              </a:rPr>
            </a:br>
            <a:endParaRPr lang="en-US" sz="1800" b="1" dirty="0">
              <a:solidFill>
                <a:srgbClr val="C00000"/>
              </a:solidFill>
              <a:latin typeface="Montserrat Medium" panose="020F0502020204030204" pitchFamily="34" charset="0"/>
            </a:endParaRPr>
          </a:p>
        </p:txBody>
      </p:sp>
      <p:sp>
        <p:nvSpPr>
          <p:cNvPr id="11" name="Content Placeholder 2">
            <a:extLst>
              <a:ext uri="{FF2B5EF4-FFF2-40B4-BE49-F238E27FC236}">
                <a16:creationId xmlns:a16="http://schemas.microsoft.com/office/drawing/2014/main" id="{20DFE30B-8EEC-A07E-BC76-5F41FCB06022}"/>
              </a:ext>
            </a:extLst>
          </p:cNvPr>
          <p:cNvSpPr txBox="1">
            <a:spLocks/>
          </p:cNvSpPr>
          <p:nvPr/>
        </p:nvSpPr>
        <p:spPr>
          <a:xfrm>
            <a:off x="10037135" y="1008337"/>
            <a:ext cx="1371599" cy="5486628"/>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Arial"/>
                <a:ea typeface="Arial"/>
                <a:cs typeface="Arial"/>
                <a:sym typeface="Arial"/>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Arial"/>
                <a:ea typeface="Arial"/>
                <a:cs typeface="Arial"/>
                <a:sym typeface="Arial"/>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indent="-457200">
              <a:spcAft>
                <a:spcPts val="1200"/>
              </a:spcAft>
              <a:buClrTx/>
              <a:buSzPct val="100000"/>
              <a:buFont typeface="Wingdings" panose="05000000000000000000" pitchFamily="2" charset="2"/>
              <a:buChar char="v"/>
            </a:pPr>
            <a:endParaRPr lang="en-GB" sz="2400" dirty="0">
              <a:solidFill>
                <a:schemeClr val="accent2"/>
              </a:solidFill>
            </a:endParaRPr>
          </a:p>
        </p:txBody>
      </p:sp>
      <p:sp>
        <p:nvSpPr>
          <p:cNvPr id="3" name="Rectangle: Rounded Corners 2">
            <a:extLst>
              <a:ext uri="{FF2B5EF4-FFF2-40B4-BE49-F238E27FC236}">
                <a16:creationId xmlns:a16="http://schemas.microsoft.com/office/drawing/2014/main" id="{2F0C85A9-775E-9697-A30D-958E5DCCE720}"/>
              </a:ext>
            </a:extLst>
          </p:cNvPr>
          <p:cNvSpPr/>
          <p:nvPr/>
        </p:nvSpPr>
        <p:spPr>
          <a:xfrm>
            <a:off x="3211033" y="925031"/>
            <a:ext cx="8027581" cy="1499191"/>
          </a:xfrm>
          <a:prstGeom prst="roundRect">
            <a:avLst/>
          </a:prstGeom>
          <a:solidFill>
            <a:srgbClr val="EF7D85"/>
          </a:solidFill>
        </p:spPr>
        <p:style>
          <a:lnRef idx="2">
            <a:schemeClr val="accent1">
              <a:shade val="15000"/>
            </a:schemeClr>
          </a:lnRef>
          <a:fillRef idx="1">
            <a:schemeClr val="accent1"/>
          </a:fillRef>
          <a:effectRef idx="0">
            <a:schemeClr val="accent1"/>
          </a:effectRef>
          <a:fontRef idx="minor">
            <a:schemeClr val="lt1"/>
          </a:fontRef>
        </p:style>
        <p:txBody>
          <a:bodyPr numCol="1" rtlCol="0" anchor="t"/>
          <a:lstStyle/>
          <a:p>
            <a:pPr marL="627063" indent="-285750">
              <a:lnSpc>
                <a:spcPct val="110000"/>
              </a:lnSpc>
              <a:buFont typeface="Wingdings" panose="05000000000000000000" pitchFamily="2" charset="2"/>
              <a:buChar char="q"/>
            </a:pPr>
            <a:r>
              <a:rPr lang="en-GB" sz="1800" dirty="0">
                <a:solidFill>
                  <a:schemeClr val="accent2"/>
                </a:solidFill>
                <a:effectLst/>
                <a:ea typeface="Arial Unicode MS" panose="020B0604020202020204" pitchFamily="34" charset="-128"/>
              </a:rPr>
              <a:t>Why are we learning about major haemorrhage</a:t>
            </a:r>
          </a:p>
          <a:p>
            <a:pPr marL="627063" indent="-285750">
              <a:lnSpc>
                <a:spcPct val="110000"/>
              </a:lnSpc>
              <a:buFont typeface="Wingdings" panose="05000000000000000000" pitchFamily="2" charset="2"/>
              <a:buChar char="q"/>
            </a:pPr>
            <a:r>
              <a:rPr lang="en-GB" sz="1800" dirty="0">
                <a:solidFill>
                  <a:schemeClr val="accent2"/>
                </a:solidFill>
                <a:ea typeface="Arial Unicode MS" panose="020B0604020202020204" pitchFamily="34" charset="-128"/>
              </a:rPr>
              <a:t>What will we learn today?</a:t>
            </a:r>
          </a:p>
          <a:p>
            <a:pPr marL="627063" indent="-285750">
              <a:lnSpc>
                <a:spcPct val="110000"/>
              </a:lnSpc>
              <a:buFont typeface="Wingdings" panose="05000000000000000000" pitchFamily="2" charset="2"/>
              <a:buChar char="q"/>
            </a:pPr>
            <a:r>
              <a:rPr lang="en-GB" sz="1800" dirty="0">
                <a:solidFill>
                  <a:schemeClr val="accent2"/>
                </a:solidFill>
                <a:ea typeface="Arial Unicode MS" panose="020B0604020202020204" pitchFamily="34" charset="-128"/>
              </a:rPr>
              <a:t>How does it fit in existing curriculum (TCCC)</a:t>
            </a:r>
          </a:p>
          <a:p>
            <a:pPr marL="990600" lvl="2" indent="-285750">
              <a:lnSpc>
                <a:spcPct val="110000"/>
              </a:lnSpc>
              <a:buFont typeface="Wingdings" panose="05000000000000000000" pitchFamily="2" charset="2"/>
              <a:buChar char="v"/>
            </a:pPr>
            <a:endParaRPr lang="en-GB" sz="1800" dirty="0">
              <a:solidFill>
                <a:schemeClr val="accent2"/>
              </a:solidFill>
              <a:ea typeface="Arial Unicode MS" panose="020B0604020202020204" pitchFamily="34" charset="-128"/>
            </a:endParaRPr>
          </a:p>
        </p:txBody>
      </p:sp>
      <p:sp>
        <p:nvSpPr>
          <p:cNvPr id="2" name="Rectangle: Rounded Corners 1">
            <a:extLst>
              <a:ext uri="{FF2B5EF4-FFF2-40B4-BE49-F238E27FC236}">
                <a16:creationId xmlns:a16="http://schemas.microsoft.com/office/drawing/2014/main" id="{567BD9C3-0F90-3B9D-4E88-C03A1FA53170}"/>
              </a:ext>
            </a:extLst>
          </p:cNvPr>
          <p:cNvSpPr/>
          <p:nvPr/>
        </p:nvSpPr>
        <p:spPr>
          <a:xfrm>
            <a:off x="587050" y="765544"/>
            <a:ext cx="2932327" cy="18288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4800" dirty="0"/>
              <a:t>Set</a:t>
            </a:r>
          </a:p>
        </p:txBody>
      </p:sp>
      <p:sp>
        <p:nvSpPr>
          <p:cNvPr id="6" name="Rectangle: Rounded Corners 5">
            <a:extLst>
              <a:ext uri="{FF2B5EF4-FFF2-40B4-BE49-F238E27FC236}">
                <a16:creationId xmlns:a16="http://schemas.microsoft.com/office/drawing/2014/main" id="{AEA57C4A-A8B4-1ADB-7F16-41B02D45E058}"/>
              </a:ext>
            </a:extLst>
          </p:cNvPr>
          <p:cNvSpPr/>
          <p:nvPr/>
        </p:nvSpPr>
        <p:spPr>
          <a:xfrm>
            <a:off x="3211033" y="2840646"/>
            <a:ext cx="8027581" cy="1499191"/>
          </a:xfrm>
          <a:prstGeom prst="roundRect">
            <a:avLst/>
          </a:prstGeom>
          <a:solidFill>
            <a:srgbClr val="EF7D85"/>
          </a:solidFill>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622300" lvl="2" indent="-285750">
              <a:lnSpc>
                <a:spcPct val="110000"/>
              </a:lnSpc>
              <a:buFont typeface="Wingdings" panose="05000000000000000000" pitchFamily="2" charset="2"/>
              <a:buChar char="q"/>
            </a:pPr>
            <a:r>
              <a:rPr lang="en-GB" sz="1800" dirty="0">
                <a:solidFill>
                  <a:schemeClr val="accent2"/>
                </a:solidFill>
                <a:ea typeface="Arial Unicode MS" panose="020B0604020202020204" pitchFamily="34" charset="-128"/>
              </a:rPr>
              <a:t>Arterial vs venous bleeding</a:t>
            </a:r>
          </a:p>
          <a:p>
            <a:pPr marL="622300" lvl="2" indent="-285750">
              <a:lnSpc>
                <a:spcPct val="110000"/>
              </a:lnSpc>
              <a:buFont typeface="Wingdings" panose="05000000000000000000" pitchFamily="2" charset="2"/>
              <a:buChar char="q"/>
            </a:pPr>
            <a:r>
              <a:rPr lang="en-GB" sz="1800" dirty="0">
                <a:solidFill>
                  <a:schemeClr val="accent2"/>
                </a:solidFill>
                <a:ea typeface="Arial Unicode MS" panose="020B0604020202020204" pitchFamily="34" charset="-128"/>
              </a:rPr>
              <a:t>Signs and consequences</a:t>
            </a:r>
          </a:p>
          <a:p>
            <a:pPr marL="622300" lvl="2" indent="-285750">
              <a:lnSpc>
                <a:spcPct val="110000"/>
              </a:lnSpc>
              <a:buFont typeface="Wingdings" panose="05000000000000000000" pitchFamily="2" charset="2"/>
              <a:buChar char="q"/>
            </a:pPr>
            <a:r>
              <a:rPr lang="fr-FR" sz="1800" dirty="0">
                <a:solidFill>
                  <a:schemeClr val="accent2"/>
                </a:solidFill>
              </a:rPr>
              <a:t>How to control, </a:t>
            </a:r>
            <a:r>
              <a:rPr lang="fr-FR" sz="1800" dirty="0" err="1">
                <a:solidFill>
                  <a:schemeClr val="accent2"/>
                </a:solidFill>
              </a:rPr>
              <a:t>equipment</a:t>
            </a:r>
            <a:r>
              <a:rPr lang="fr-FR" sz="1800" dirty="0">
                <a:solidFill>
                  <a:schemeClr val="accent2"/>
                </a:solidFill>
              </a:rPr>
              <a:t> and </a:t>
            </a:r>
            <a:r>
              <a:rPr lang="fr-FR" sz="1800" dirty="0" err="1">
                <a:solidFill>
                  <a:schemeClr val="accent2"/>
                </a:solidFill>
              </a:rPr>
              <a:t>method</a:t>
            </a:r>
            <a:endParaRPr lang="fr-FR" sz="1800" dirty="0">
              <a:solidFill>
                <a:schemeClr val="accent2"/>
              </a:solidFill>
            </a:endParaRPr>
          </a:p>
        </p:txBody>
      </p:sp>
      <p:sp>
        <p:nvSpPr>
          <p:cNvPr id="8" name="Rectangle: Rounded Corners 7">
            <a:extLst>
              <a:ext uri="{FF2B5EF4-FFF2-40B4-BE49-F238E27FC236}">
                <a16:creationId xmlns:a16="http://schemas.microsoft.com/office/drawing/2014/main" id="{18049E8A-B021-5238-ACDB-53B7EE47E83C}"/>
              </a:ext>
            </a:extLst>
          </p:cNvPr>
          <p:cNvSpPr/>
          <p:nvPr/>
        </p:nvSpPr>
        <p:spPr>
          <a:xfrm>
            <a:off x="587050" y="2681159"/>
            <a:ext cx="2932327" cy="18288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4800" dirty="0"/>
              <a:t>Dialogue</a:t>
            </a:r>
          </a:p>
        </p:txBody>
      </p:sp>
      <p:sp>
        <p:nvSpPr>
          <p:cNvPr id="9" name="Rectangle: Rounded Corners 8">
            <a:extLst>
              <a:ext uri="{FF2B5EF4-FFF2-40B4-BE49-F238E27FC236}">
                <a16:creationId xmlns:a16="http://schemas.microsoft.com/office/drawing/2014/main" id="{08B5C3D8-2575-5FF7-EAAF-42513AF74C8E}"/>
              </a:ext>
            </a:extLst>
          </p:cNvPr>
          <p:cNvSpPr/>
          <p:nvPr/>
        </p:nvSpPr>
        <p:spPr>
          <a:xfrm>
            <a:off x="3211033" y="4756261"/>
            <a:ext cx="8027581" cy="1499191"/>
          </a:xfrm>
          <a:prstGeom prst="roundRect">
            <a:avLst/>
          </a:prstGeom>
          <a:solidFill>
            <a:srgbClr val="EF7D85"/>
          </a:solidFill>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627063" indent="-285750">
              <a:lnSpc>
                <a:spcPct val="110000"/>
              </a:lnSpc>
              <a:buFont typeface="Wingdings" panose="05000000000000000000" pitchFamily="2" charset="2"/>
              <a:buChar char="q"/>
            </a:pPr>
            <a:r>
              <a:rPr lang="en-GB" sz="1800" dirty="0">
                <a:solidFill>
                  <a:schemeClr val="accent2"/>
                </a:solidFill>
                <a:effectLst/>
                <a:ea typeface="Arial Unicode MS" panose="020B0604020202020204" pitchFamily="34" charset="-128"/>
              </a:rPr>
              <a:t>Summary of learning objectives</a:t>
            </a:r>
          </a:p>
          <a:p>
            <a:pPr marL="627063" indent="-285750">
              <a:lnSpc>
                <a:spcPct val="110000"/>
              </a:lnSpc>
              <a:buFont typeface="Wingdings" panose="05000000000000000000" pitchFamily="2" charset="2"/>
              <a:buChar char="q"/>
            </a:pPr>
            <a:r>
              <a:rPr lang="en-GB" sz="1800" dirty="0">
                <a:solidFill>
                  <a:schemeClr val="accent2"/>
                </a:solidFill>
                <a:effectLst/>
                <a:ea typeface="Arial Unicode MS" panose="020B0604020202020204" pitchFamily="34" charset="-128"/>
              </a:rPr>
              <a:t>TCCC learning resources / handouts</a:t>
            </a:r>
          </a:p>
          <a:p>
            <a:pPr marL="627063" indent="-285750">
              <a:lnSpc>
                <a:spcPct val="110000"/>
              </a:lnSpc>
              <a:buFont typeface="Wingdings" panose="05000000000000000000" pitchFamily="2" charset="2"/>
              <a:buChar char="q"/>
            </a:pPr>
            <a:r>
              <a:rPr lang="en-GB" sz="1800" dirty="0">
                <a:solidFill>
                  <a:schemeClr val="accent2"/>
                </a:solidFill>
                <a:ea typeface="Arial Unicode MS" panose="020B0604020202020204" pitchFamily="34" charset="-128"/>
              </a:rPr>
              <a:t>Next steps (skills practice)</a:t>
            </a:r>
            <a:endParaRPr lang="en-GB" sz="1800" dirty="0">
              <a:solidFill>
                <a:schemeClr val="accent2"/>
              </a:solidFill>
              <a:effectLst/>
              <a:ea typeface="Arial Unicode MS" panose="020B0604020202020204" pitchFamily="34" charset="-128"/>
            </a:endParaRPr>
          </a:p>
        </p:txBody>
      </p:sp>
      <p:sp>
        <p:nvSpPr>
          <p:cNvPr id="10" name="Rectangle: Rounded Corners 9">
            <a:extLst>
              <a:ext uri="{FF2B5EF4-FFF2-40B4-BE49-F238E27FC236}">
                <a16:creationId xmlns:a16="http://schemas.microsoft.com/office/drawing/2014/main" id="{E4440253-C385-64C9-B1AC-A7B674712C8F}"/>
              </a:ext>
            </a:extLst>
          </p:cNvPr>
          <p:cNvSpPr/>
          <p:nvPr/>
        </p:nvSpPr>
        <p:spPr>
          <a:xfrm>
            <a:off x="587050" y="4596774"/>
            <a:ext cx="2932327" cy="18288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4800" dirty="0" err="1"/>
              <a:t>Closure</a:t>
            </a:r>
            <a:endParaRPr lang="fr-FR" sz="4800" dirty="0"/>
          </a:p>
        </p:txBody>
      </p:sp>
    </p:spTree>
    <p:extLst>
      <p:ext uri="{BB962C8B-B14F-4D97-AF65-F5344CB8AC3E}">
        <p14:creationId xmlns:p14="http://schemas.microsoft.com/office/powerpoint/2010/main" val="2827137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nodePh="1">
                                  <p:stCondLst>
                                    <p:cond delay="0"/>
                                  </p:stCondLst>
                                  <p:endCondLst>
                                    <p:cond evt="begin" delay="0">
                                      <p:tn val="5"/>
                                    </p:cond>
                                  </p:end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P spid="3" grpId="0" animBg="1"/>
      <p:bldP spid="2" grpId="0" animBg="1"/>
      <p:bldP spid="6" grpId="0" animBg="1"/>
      <p:bldP spid="8" grpId="0" animBg="1"/>
      <p:bldP spid="9" grpId="0" animBg="1"/>
      <p:bldP spid="10"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B87A46B-18F6-7FA2-40EA-FEB9B334043C}"/>
              </a:ext>
            </a:extLst>
          </p:cNvPr>
          <p:cNvSpPr txBox="1">
            <a:spLocks/>
          </p:cNvSpPr>
          <p:nvPr/>
        </p:nvSpPr>
        <p:spPr>
          <a:xfrm>
            <a:off x="494910" y="83052"/>
            <a:ext cx="1145294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600" b="1" dirty="0">
                <a:solidFill>
                  <a:srgbClr val="C00000"/>
                </a:solidFill>
                <a:latin typeface="Montserrat Medium" panose="020F0502020204030204" pitchFamily="34" charset="0"/>
              </a:rPr>
              <a:t>THEORETICAL KNOWLEDGE - PRACTICE</a:t>
            </a:r>
          </a:p>
          <a:p>
            <a:br>
              <a:rPr lang="fr-FR" sz="1800" b="1" dirty="0">
                <a:solidFill>
                  <a:srgbClr val="C00000"/>
                </a:solidFill>
                <a:latin typeface="Montserrat Medium" panose="00000600000000000000" pitchFamily="2" charset="0"/>
              </a:rPr>
            </a:br>
            <a:endParaRPr lang="en-US" sz="1800" b="1" dirty="0">
              <a:solidFill>
                <a:srgbClr val="C00000"/>
              </a:solidFill>
              <a:latin typeface="Montserrat Medium" panose="020F0502020204030204" pitchFamily="34" charset="0"/>
            </a:endParaRPr>
          </a:p>
        </p:txBody>
      </p:sp>
    </p:spTree>
    <p:extLst>
      <p:ext uri="{BB962C8B-B14F-4D97-AF65-F5344CB8AC3E}">
        <p14:creationId xmlns:p14="http://schemas.microsoft.com/office/powerpoint/2010/main" val="12845957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4475AB-544E-22E2-4D07-2D1D97F58C8B}"/>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31295E10-8956-317B-96AB-5DAE26306398}"/>
              </a:ext>
            </a:extLst>
          </p:cNvPr>
          <p:cNvSpPr txBox="1">
            <a:spLocks/>
          </p:cNvSpPr>
          <p:nvPr/>
        </p:nvSpPr>
        <p:spPr>
          <a:xfrm>
            <a:off x="494910" y="83052"/>
            <a:ext cx="1145294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600" b="1" dirty="0">
                <a:solidFill>
                  <a:srgbClr val="C00000"/>
                </a:solidFill>
                <a:latin typeface="Montserrat Medium" panose="020F0502020204030204" pitchFamily="34" charset="0"/>
              </a:rPr>
              <a:t>SKILLS TRAINING - methods</a:t>
            </a:r>
          </a:p>
          <a:p>
            <a:br>
              <a:rPr lang="fr-FR" sz="1800" b="1" dirty="0">
                <a:solidFill>
                  <a:srgbClr val="C00000"/>
                </a:solidFill>
                <a:latin typeface="Montserrat Medium" panose="00000600000000000000" pitchFamily="2" charset="0"/>
              </a:rPr>
            </a:br>
            <a:endParaRPr lang="en-US" sz="1800" b="1" dirty="0">
              <a:solidFill>
                <a:srgbClr val="C00000"/>
              </a:solidFill>
              <a:latin typeface="Montserrat Medium" panose="020F0502020204030204" pitchFamily="34" charset="0"/>
            </a:endParaRPr>
          </a:p>
        </p:txBody>
      </p:sp>
      <p:sp>
        <p:nvSpPr>
          <p:cNvPr id="4" name="TextBox 3">
            <a:extLst>
              <a:ext uri="{FF2B5EF4-FFF2-40B4-BE49-F238E27FC236}">
                <a16:creationId xmlns:a16="http://schemas.microsoft.com/office/drawing/2014/main" id="{88EC5950-CD05-BC1C-42B8-A09D5E670962}"/>
              </a:ext>
            </a:extLst>
          </p:cNvPr>
          <p:cNvSpPr txBox="1"/>
          <p:nvPr/>
        </p:nvSpPr>
        <p:spPr>
          <a:xfrm>
            <a:off x="494910" y="1012441"/>
            <a:ext cx="11202179" cy="4534575"/>
          </a:xfrm>
          <a:prstGeom prst="rect">
            <a:avLst/>
          </a:prstGeom>
          <a:noFill/>
        </p:spPr>
        <p:txBody>
          <a:bodyPr wrap="square" rtlCol="0">
            <a:spAutoFit/>
          </a:bodyPr>
          <a:lstStyle/>
          <a:p>
            <a:pPr marL="627063" indent="-627063">
              <a:lnSpc>
                <a:spcPct val="130000"/>
              </a:lnSpc>
              <a:buFont typeface="+mj-lt"/>
              <a:buAutoNum type="arabicPeriod"/>
            </a:pPr>
            <a:r>
              <a:rPr lang="en-GB" sz="3200" dirty="0"/>
              <a:t>Watching videos</a:t>
            </a:r>
          </a:p>
          <a:p>
            <a:pPr marL="627063" indent="-627063">
              <a:lnSpc>
                <a:spcPct val="130000"/>
              </a:lnSpc>
              <a:buFont typeface="+mj-lt"/>
              <a:buAutoNum type="arabicPeriod"/>
            </a:pPr>
            <a:r>
              <a:rPr lang="en-GB" sz="3200" dirty="0"/>
              <a:t>Observing instructors</a:t>
            </a:r>
          </a:p>
          <a:p>
            <a:pPr marL="627063" indent="-627063">
              <a:lnSpc>
                <a:spcPct val="130000"/>
              </a:lnSpc>
              <a:buFont typeface="+mj-lt"/>
              <a:buAutoNum type="arabicPeriod"/>
            </a:pPr>
            <a:r>
              <a:rPr lang="en-GB" sz="3200" dirty="0"/>
              <a:t>Multiple hands on repetitions to develop muscle memory or cognitive reflexes</a:t>
            </a:r>
          </a:p>
          <a:p>
            <a:pPr marL="1169988" indent="-627063">
              <a:lnSpc>
                <a:spcPct val="130000"/>
              </a:lnSpc>
              <a:buFont typeface="Courier New" panose="02070309020205020404" pitchFamily="49" charset="0"/>
              <a:buChar char="o"/>
            </a:pPr>
            <a:r>
              <a:rPr lang="en-GB" sz="2400" i="1" dirty="0"/>
              <a:t>Avoid unobserved practice by novices</a:t>
            </a:r>
          </a:p>
          <a:p>
            <a:pPr marL="1169988" indent="-627063">
              <a:lnSpc>
                <a:spcPct val="130000"/>
              </a:lnSpc>
              <a:buFont typeface="Courier New" panose="02070309020205020404" pitchFamily="49" charset="0"/>
              <a:buChar char="o"/>
            </a:pPr>
            <a:r>
              <a:rPr lang="en-GB" sz="2400" i="1" dirty="0"/>
              <a:t>Awareness of common errors</a:t>
            </a:r>
            <a:endParaRPr lang="en-GB" sz="3200" dirty="0"/>
          </a:p>
          <a:p>
            <a:pPr marL="627063" indent="-627063">
              <a:lnSpc>
                <a:spcPct val="130000"/>
              </a:lnSpc>
              <a:buFont typeface="+mj-lt"/>
              <a:buAutoNum type="arabicPeriod" startAt="4"/>
            </a:pPr>
            <a:r>
              <a:rPr lang="en-GB" sz="3200" dirty="0"/>
              <a:t>Skills cards or handouts</a:t>
            </a:r>
          </a:p>
          <a:p>
            <a:pPr>
              <a:lnSpc>
                <a:spcPct val="110000"/>
              </a:lnSpc>
            </a:pPr>
            <a:endParaRPr lang="fr-FR" sz="1800" dirty="0"/>
          </a:p>
        </p:txBody>
      </p:sp>
    </p:spTree>
    <p:extLst>
      <p:ext uri="{BB962C8B-B14F-4D97-AF65-F5344CB8AC3E}">
        <p14:creationId xmlns:p14="http://schemas.microsoft.com/office/powerpoint/2010/main" val="450478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B87A46B-18F6-7FA2-40EA-FEB9B334043C}"/>
              </a:ext>
            </a:extLst>
          </p:cNvPr>
          <p:cNvSpPr txBox="1">
            <a:spLocks/>
          </p:cNvSpPr>
          <p:nvPr/>
        </p:nvSpPr>
        <p:spPr>
          <a:xfrm>
            <a:off x="494910" y="83052"/>
            <a:ext cx="1145294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600" b="1" dirty="0">
                <a:solidFill>
                  <a:srgbClr val="C00000"/>
                </a:solidFill>
                <a:latin typeface="Montserrat Medium" panose="020F0502020204030204" pitchFamily="34" charset="0"/>
              </a:rPr>
              <a:t>SKILLS TRAINING – 4 stage demonstration of skill</a:t>
            </a:r>
          </a:p>
          <a:p>
            <a:br>
              <a:rPr lang="fr-FR" sz="1800" b="1" dirty="0">
                <a:solidFill>
                  <a:srgbClr val="C00000"/>
                </a:solidFill>
                <a:latin typeface="Montserrat Medium" panose="00000600000000000000" pitchFamily="2" charset="0"/>
              </a:rPr>
            </a:br>
            <a:endParaRPr lang="en-US" sz="1800" b="1" dirty="0">
              <a:solidFill>
                <a:srgbClr val="C00000"/>
              </a:solidFill>
              <a:latin typeface="Montserrat Medium" panose="020F0502020204030204" pitchFamily="34" charset="0"/>
            </a:endParaRPr>
          </a:p>
        </p:txBody>
      </p:sp>
      <p:sp>
        <p:nvSpPr>
          <p:cNvPr id="4" name="TextBox 3">
            <a:extLst>
              <a:ext uri="{FF2B5EF4-FFF2-40B4-BE49-F238E27FC236}">
                <a16:creationId xmlns:a16="http://schemas.microsoft.com/office/drawing/2014/main" id="{9B9B02CE-CBA9-3F22-AA8D-AC056DB80078}"/>
              </a:ext>
            </a:extLst>
          </p:cNvPr>
          <p:cNvSpPr txBox="1"/>
          <p:nvPr/>
        </p:nvSpPr>
        <p:spPr>
          <a:xfrm>
            <a:off x="494910" y="1012441"/>
            <a:ext cx="11457604" cy="5053691"/>
          </a:xfrm>
          <a:prstGeom prst="rect">
            <a:avLst/>
          </a:prstGeom>
          <a:noFill/>
        </p:spPr>
        <p:txBody>
          <a:bodyPr wrap="square" rtlCol="0">
            <a:spAutoFit/>
          </a:bodyPr>
          <a:lstStyle/>
          <a:p>
            <a:pPr>
              <a:lnSpc>
                <a:spcPct val="130000"/>
              </a:lnSpc>
            </a:pPr>
            <a:r>
              <a:rPr lang="en-GB" sz="2800" b="1" u="sng" dirty="0"/>
              <a:t>The demonstration commences with equipment familiarisation</a:t>
            </a:r>
          </a:p>
          <a:p>
            <a:pPr marL="627063" indent="-627063">
              <a:lnSpc>
                <a:spcPct val="130000"/>
              </a:lnSpc>
              <a:buFont typeface="+mj-lt"/>
              <a:buAutoNum type="arabicPeriod"/>
            </a:pPr>
            <a:r>
              <a:rPr lang="en-GB" sz="2800" dirty="0"/>
              <a:t>Demonstration of the skill at full speed without commentary</a:t>
            </a:r>
          </a:p>
          <a:p>
            <a:pPr marL="627063" indent="-627063">
              <a:lnSpc>
                <a:spcPct val="130000"/>
              </a:lnSpc>
              <a:buFont typeface="+mj-lt"/>
              <a:buAutoNum type="arabicPeriod"/>
            </a:pPr>
            <a:r>
              <a:rPr lang="en-GB" sz="2800" dirty="0"/>
              <a:t>Demonstration of the skill slowly with commentary for every element and space for questions</a:t>
            </a:r>
          </a:p>
          <a:p>
            <a:pPr marL="627063" indent="-627063">
              <a:lnSpc>
                <a:spcPct val="130000"/>
              </a:lnSpc>
              <a:buFont typeface="+mj-lt"/>
              <a:buAutoNum type="arabicPeriod"/>
            </a:pPr>
            <a:r>
              <a:rPr lang="en-GB" sz="2800" dirty="0"/>
              <a:t>Learner guided repetition of the skill by the trainer</a:t>
            </a:r>
          </a:p>
          <a:p>
            <a:pPr marL="627063" indent="-627063">
              <a:lnSpc>
                <a:spcPct val="130000"/>
              </a:lnSpc>
              <a:spcAft>
                <a:spcPts val="2400"/>
              </a:spcAft>
              <a:buFont typeface="+mj-lt"/>
              <a:buAutoNum type="arabicPeriod"/>
            </a:pPr>
            <a:r>
              <a:rPr lang="en-GB" sz="2800" dirty="0"/>
              <a:t>Learner performance of the skill with commentary</a:t>
            </a:r>
          </a:p>
          <a:p>
            <a:r>
              <a:rPr lang="en-GB" sz="2800" i="1" u="sng" dirty="0"/>
              <a:t>Note it is not essential to follow a 4 stage approach. Alternatives are</a:t>
            </a:r>
          </a:p>
          <a:p>
            <a:pPr marL="457200" indent="-457200">
              <a:buFont typeface="Arial" panose="020B0604020202020204" pitchFamily="34" charset="0"/>
              <a:buChar char="•"/>
            </a:pPr>
            <a:r>
              <a:rPr lang="en-GB" sz="2800" b="1" i="1" dirty="0"/>
              <a:t>2</a:t>
            </a:r>
            <a:r>
              <a:rPr lang="en-GB" sz="2800" i="1" dirty="0"/>
              <a:t> </a:t>
            </a:r>
            <a:r>
              <a:rPr lang="en-GB" sz="2800" b="1" i="1" dirty="0"/>
              <a:t>stage</a:t>
            </a:r>
            <a:r>
              <a:rPr lang="en-GB" sz="2800" i="1" dirty="0"/>
              <a:t>: demonstration and repetition or </a:t>
            </a:r>
          </a:p>
          <a:p>
            <a:pPr marL="457200" indent="-457200">
              <a:buFont typeface="Arial" panose="020B0604020202020204" pitchFamily="34" charset="0"/>
              <a:buChar char="•"/>
            </a:pPr>
            <a:r>
              <a:rPr lang="en-GB" sz="2800" b="1" i="1" dirty="0"/>
              <a:t>3 stage: </a:t>
            </a:r>
            <a:r>
              <a:rPr lang="en-GB" sz="2800" i="1" dirty="0"/>
              <a:t>whole, part (broken down demonstration), whole</a:t>
            </a:r>
            <a:endParaRPr lang="fr-FR" sz="1800" dirty="0"/>
          </a:p>
        </p:txBody>
      </p:sp>
    </p:spTree>
    <p:extLst>
      <p:ext uri="{BB962C8B-B14F-4D97-AF65-F5344CB8AC3E}">
        <p14:creationId xmlns:p14="http://schemas.microsoft.com/office/powerpoint/2010/main" val="2660699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fade">
                                      <p:cBhvr>
                                        <p:cTn id="37"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B87A46B-18F6-7FA2-40EA-FEB9B334043C}"/>
              </a:ext>
            </a:extLst>
          </p:cNvPr>
          <p:cNvSpPr txBox="1">
            <a:spLocks/>
          </p:cNvSpPr>
          <p:nvPr/>
        </p:nvSpPr>
        <p:spPr>
          <a:xfrm>
            <a:off x="494910" y="83052"/>
            <a:ext cx="1145294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600" b="1" dirty="0">
                <a:solidFill>
                  <a:srgbClr val="C00000"/>
                </a:solidFill>
                <a:latin typeface="Montserrat Medium" panose="020F0502020204030204" pitchFamily="34" charset="0"/>
              </a:rPr>
              <a:t>SKILLS TRAINING – 4 stage demonstration of skill</a:t>
            </a:r>
          </a:p>
          <a:p>
            <a:br>
              <a:rPr lang="fr-FR" sz="1800" b="1" dirty="0">
                <a:solidFill>
                  <a:srgbClr val="C00000"/>
                </a:solidFill>
                <a:latin typeface="Montserrat Medium" panose="00000600000000000000" pitchFamily="2" charset="0"/>
              </a:rPr>
            </a:br>
            <a:endParaRPr lang="en-US" sz="1800" b="1" dirty="0">
              <a:solidFill>
                <a:srgbClr val="C00000"/>
              </a:solidFill>
              <a:latin typeface="Montserrat Medium" panose="020F0502020204030204" pitchFamily="34" charset="0"/>
            </a:endParaRPr>
          </a:p>
        </p:txBody>
      </p:sp>
      <p:pic>
        <p:nvPicPr>
          <p:cNvPr id="6" name="Picture 5">
            <a:extLst>
              <a:ext uri="{FF2B5EF4-FFF2-40B4-BE49-F238E27FC236}">
                <a16:creationId xmlns:a16="http://schemas.microsoft.com/office/drawing/2014/main" id="{504FC3B3-D0C1-3DF7-32B4-3E8326E77DCF}"/>
              </a:ext>
            </a:extLst>
          </p:cNvPr>
          <p:cNvPicPr>
            <a:picLocks noChangeAspect="1"/>
          </p:cNvPicPr>
          <p:nvPr/>
        </p:nvPicPr>
        <p:blipFill>
          <a:blip r:embed="rId3"/>
          <a:stretch>
            <a:fillRect/>
          </a:stretch>
        </p:blipFill>
        <p:spPr>
          <a:xfrm>
            <a:off x="3613150" y="898525"/>
            <a:ext cx="4748546" cy="5083175"/>
          </a:xfrm>
          <a:prstGeom prst="rect">
            <a:avLst/>
          </a:prstGeom>
        </p:spPr>
      </p:pic>
    </p:spTree>
    <p:extLst>
      <p:ext uri="{BB962C8B-B14F-4D97-AF65-F5344CB8AC3E}">
        <p14:creationId xmlns:p14="http://schemas.microsoft.com/office/powerpoint/2010/main" val="256391402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34D1DB-C757-5E1C-5D34-6EE3A6A093B4}"/>
              </a:ext>
            </a:extLst>
          </p:cNvPr>
          <p:cNvSpPr txBox="1">
            <a:spLocks/>
          </p:cNvSpPr>
          <p:nvPr/>
        </p:nvSpPr>
        <p:spPr>
          <a:xfrm>
            <a:off x="587050" y="178749"/>
            <a:ext cx="1136080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600" b="1" dirty="0">
                <a:solidFill>
                  <a:srgbClr val="C00000"/>
                </a:solidFill>
                <a:latin typeface="Montserrat Medium" panose="020F0502020204030204" pitchFamily="34" charset="0"/>
              </a:rPr>
              <a:t>FEEDBACK DELIVERY</a:t>
            </a:r>
            <a:br>
              <a:rPr lang="fr-FR" sz="1800" b="1" dirty="0">
                <a:solidFill>
                  <a:srgbClr val="C00000"/>
                </a:solidFill>
                <a:latin typeface="Montserrat Medium" panose="00000600000000000000" pitchFamily="2" charset="0"/>
              </a:rPr>
            </a:br>
            <a:endParaRPr lang="en-US" sz="1800" b="1" dirty="0">
              <a:solidFill>
                <a:srgbClr val="C00000"/>
              </a:solidFill>
              <a:latin typeface="Montserrat Medium" panose="020F0502020204030204" pitchFamily="34" charset="0"/>
            </a:endParaRPr>
          </a:p>
        </p:txBody>
      </p:sp>
      <p:sp>
        <p:nvSpPr>
          <p:cNvPr id="3" name="Content Placeholder 2">
            <a:extLst>
              <a:ext uri="{FF2B5EF4-FFF2-40B4-BE49-F238E27FC236}">
                <a16:creationId xmlns:a16="http://schemas.microsoft.com/office/drawing/2014/main" id="{C8D6B7D9-717D-D312-6060-26127AEBBD2C}"/>
              </a:ext>
            </a:extLst>
          </p:cNvPr>
          <p:cNvSpPr txBox="1">
            <a:spLocks/>
          </p:cNvSpPr>
          <p:nvPr/>
        </p:nvSpPr>
        <p:spPr>
          <a:xfrm>
            <a:off x="755841" y="1008337"/>
            <a:ext cx="10652893" cy="1788026"/>
          </a:xfrm>
          <a:prstGeom prst="roundRect">
            <a:avLst/>
          </a:prstGeom>
          <a:solidFill>
            <a:schemeClr val="bg1"/>
          </a:solidFill>
          <a:ln w="57150">
            <a:solidFill>
              <a:schemeClr val="accent1"/>
            </a:solid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Arial"/>
                <a:ea typeface="Arial"/>
                <a:cs typeface="Arial"/>
                <a:sym typeface="Arial"/>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Arial"/>
                <a:ea typeface="Arial"/>
                <a:cs typeface="Arial"/>
                <a:sym typeface="Arial"/>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0" indent="0" algn="ctr">
              <a:lnSpc>
                <a:spcPct val="120000"/>
              </a:lnSpc>
              <a:spcBef>
                <a:spcPts val="600"/>
              </a:spcBef>
              <a:spcAft>
                <a:spcPts val="600"/>
              </a:spcAft>
              <a:buClrTx/>
              <a:buSzPct val="100000"/>
              <a:buNone/>
            </a:pPr>
            <a:r>
              <a:rPr lang="en-GB" dirty="0">
                <a:solidFill>
                  <a:schemeClr val="accent2"/>
                </a:solidFill>
              </a:rPr>
              <a:t>'Specific information about the comparison between a trainee's observed performance and a standard, given with the intent to improve the trainee's performance.'</a:t>
            </a:r>
          </a:p>
        </p:txBody>
      </p:sp>
      <p:sp>
        <p:nvSpPr>
          <p:cNvPr id="5" name="Content Placeholder 2">
            <a:extLst>
              <a:ext uri="{FF2B5EF4-FFF2-40B4-BE49-F238E27FC236}">
                <a16:creationId xmlns:a16="http://schemas.microsoft.com/office/drawing/2014/main" id="{D4AB9C1A-1550-4FD8-8D84-37443BA2BD67}"/>
              </a:ext>
            </a:extLst>
          </p:cNvPr>
          <p:cNvSpPr txBox="1">
            <a:spLocks/>
          </p:cNvSpPr>
          <p:nvPr/>
        </p:nvSpPr>
        <p:spPr>
          <a:xfrm>
            <a:off x="755841" y="2945219"/>
            <a:ext cx="11078196" cy="3488238"/>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Arial"/>
                <a:ea typeface="Arial"/>
                <a:cs typeface="Arial"/>
                <a:sym typeface="Arial"/>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Arial"/>
                <a:ea typeface="Arial"/>
                <a:cs typeface="Arial"/>
                <a:sym typeface="Arial"/>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indent="-457200">
              <a:lnSpc>
                <a:spcPct val="100000"/>
              </a:lnSpc>
              <a:spcBef>
                <a:spcPts val="300"/>
              </a:spcBef>
              <a:spcAft>
                <a:spcPts val="900"/>
              </a:spcAft>
              <a:buClrTx/>
              <a:buSzPct val="100000"/>
              <a:buFont typeface="Wingdings" panose="05000000000000000000" pitchFamily="2" charset="2"/>
              <a:buChar char="v"/>
            </a:pPr>
            <a:r>
              <a:rPr lang="en-GB" sz="2400" dirty="0">
                <a:solidFill>
                  <a:schemeClr val="accent2"/>
                </a:solidFill>
              </a:rPr>
              <a:t>Expectations of performance defined in advance</a:t>
            </a:r>
          </a:p>
          <a:p>
            <a:pPr indent="-457200">
              <a:lnSpc>
                <a:spcPct val="100000"/>
              </a:lnSpc>
              <a:spcBef>
                <a:spcPts val="300"/>
              </a:spcBef>
              <a:spcAft>
                <a:spcPts val="900"/>
              </a:spcAft>
              <a:buClrTx/>
              <a:buSzPct val="100000"/>
              <a:buFont typeface="Wingdings" panose="05000000000000000000" pitchFamily="2" charset="2"/>
              <a:buChar char="v"/>
            </a:pPr>
            <a:r>
              <a:rPr lang="en-GB" sz="2400" dirty="0">
                <a:solidFill>
                  <a:schemeClr val="accent2"/>
                </a:solidFill>
              </a:rPr>
              <a:t>Individual assessment(s), with objective feedback relating to a skill checklist</a:t>
            </a:r>
          </a:p>
          <a:p>
            <a:pPr indent="-457200">
              <a:lnSpc>
                <a:spcPct val="100000"/>
              </a:lnSpc>
              <a:spcBef>
                <a:spcPts val="300"/>
              </a:spcBef>
              <a:spcAft>
                <a:spcPts val="900"/>
              </a:spcAft>
              <a:buClrTx/>
              <a:buSzPct val="100000"/>
              <a:buFont typeface="Wingdings" panose="05000000000000000000" pitchFamily="2" charset="2"/>
              <a:buChar char="v"/>
            </a:pPr>
            <a:r>
              <a:rPr lang="en-GB" sz="2400" dirty="0">
                <a:solidFill>
                  <a:schemeClr val="accent2"/>
                </a:solidFill>
              </a:rPr>
              <a:t>Appropriate feedback model (Pendleton)</a:t>
            </a:r>
          </a:p>
          <a:p>
            <a:pPr indent="-457200">
              <a:lnSpc>
                <a:spcPct val="100000"/>
              </a:lnSpc>
              <a:spcBef>
                <a:spcPts val="300"/>
              </a:spcBef>
              <a:spcAft>
                <a:spcPts val="900"/>
              </a:spcAft>
              <a:buClrTx/>
              <a:buSzPct val="100000"/>
              <a:buFont typeface="Wingdings" panose="05000000000000000000" pitchFamily="2" charset="2"/>
              <a:buChar char="v"/>
            </a:pPr>
            <a:r>
              <a:rPr lang="en-GB" sz="2400" dirty="0">
                <a:solidFill>
                  <a:schemeClr val="accent2"/>
                </a:solidFill>
              </a:rPr>
              <a:t>Feedback relates to pre-defined elements and is generally task specific and not person specific</a:t>
            </a:r>
          </a:p>
          <a:p>
            <a:pPr indent="-457200">
              <a:lnSpc>
                <a:spcPct val="100000"/>
              </a:lnSpc>
              <a:spcBef>
                <a:spcPts val="300"/>
              </a:spcBef>
              <a:spcAft>
                <a:spcPts val="900"/>
              </a:spcAft>
              <a:buClrTx/>
              <a:buSzPct val="100000"/>
              <a:buFont typeface="Wingdings" panose="05000000000000000000" pitchFamily="2" charset="2"/>
              <a:buChar char="v"/>
            </a:pPr>
            <a:r>
              <a:rPr lang="en-GB" sz="2400" u="sng" dirty="0">
                <a:solidFill>
                  <a:schemeClr val="accent2"/>
                </a:solidFill>
              </a:rPr>
              <a:t>Can involve element of objective judgement or assessment</a:t>
            </a:r>
          </a:p>
          <a:p>
            <a:pPr indent="-457200">
              <a:lnSpc>
                <a:spcPct val="100000"/>
              </a:lnSpc>
              <a:spcBef>
                <a:spcPts val="300"/>
              </a:spcBef>
              <a:spcAft>
                <a:spcPts val="900"/>
              </a:spcAft>
              <a:buClrTx/>
              <a:buSzPct val="100000"/>
              <a:buFont typeface="Wingdings" panose="05000000000000000000" pitchFamily="2" charset="2"/>
              <a:buChar char="v"/>
            </a:pPr>
            <a:r>
              <a:rPr lang="en-GB" sz="2400" u="sng" dirty="0">
                <a:solidFill>
                  <a:schemeClr val="accent2"/>
                </a:solidFill>
              </a:rPr>
              <a:t>Can incorporate observer roles, though priority remains with learner(s)</a:t>
            </a:r>
          </a:p>
        </p:txBody>
      </p:sp>
    </p:spTree>
    <p:extLst>
      <p:ext uri="{BB962C8B-B14F-4D97-AF65-F5344CB8AC3E}">
        <p14:creationId xmlns:p14="http://schemas.microsoft.com/office/powerpoint/2010/main" val="2907216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34D1DB-C757-5E1C-5D34-6EE3A6A093B4}"/>
              </a:ext>
            </a:extLst>
          </p:cNvPr>
          <p:cNvSpPr txBox="1">
            <a:spLocks/>
          </p:cNvSpPr>
          <p:nvPr/>
        </p:nvSpPr>
        <p:spPr>
          <a:xfrm>
            <a:off x="587050" y="178749"/>
            <a:ext cx="1136080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600" b="1" dirty="0">
                <a:solidFill>
                  <a:srgbClr val="C00000"/>
                </a:solidFill>
                <a:latin typeface="Montserrat Medium" panose="020F0502020204030204" pitchFamily="34" charset="0"/>
              </a:rPr>
              <a:t>FEEDBACK DELIVERY</a:t>
            </a:r>
            <a:br>
              <a:rPr lang="fr-FR" sz="1800" b="1" dirty="0">
                <a:solidFill>
                  <a:srgbClr val="C00000"/>
                </a:solidFill>
                <a:latin typeface="Montserrat Medium" panose="00000600000000000000" pitchFamily="2" charset="0"/>
              </a:rPr>
            </a:br>
            <a:endParaRPr lang="en-US" sz="1800" b="1" dirty="0">
              <a:solidFill>
                <a:srgbClr val="C00000"/>
              </a:solidFill>
              <a:latin typeface="Montserrat Medium" panose="020F0502020204030204" pitchFamily="34" charset="0"/>
            </a:endParaRPr>
          </a:p>
        </p:txBody>
      </p:sp>
      <p:sp>
        <p:nvSpPr>
          <p:cNvPr id="5" name="Content Placeholder 2">
            <a:extLst>
              <a:ext uri="{FF2B5EF4-FFF2-40B4-BE49-F238E27FC236}">
                <a16:creationId xmlns:a16="http://schemas.microsoft.com/office/drawing/2014/main" id="{D4AB9C1A-1550-4FD8-8D84-37443BA2BD67}"/>
              </a:ext>
            </a:extLst>
          </p:cNvPr>
          <p:cNvSpPr txBox="1">
            <a:spLocks/>
          </p:cNvSpPr>
          <p:nvPr/>
        </p:nvSpPr>
        <p:spPr>
          <a:xfrm>
            <a:off x="692046" y="2505385"/>
            <a:ext cx="10652893" cy="3788736"/>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Arial"/>
                <a:ea typeface="Arial"/>
                <a:cs typeface="Arial"/>
                <a:sym typeface="Arial"/>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Arial"/>
                <a:ea typeface="Arial"/>
                <a:cs typeface="Arial"/>
                <a:sym typeface="Arial"/>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0" indent="0">
              <a:lnSpc>
                <a:spcPct val="120000"/>
              </a:lnSpc>
              <a:spcAft>
                <a:spcPts val="1200"/>
              </a:spcAft>
              <a:buClrTx/>
              <a:buSzPct val="100000"/>
              <a:buNone/>
            </a:pPr>
            <a:r>
              <a:rPr lang="en-GB" sz="2400" dirty="0">
                <a:solidFill>
                  <a:schemeClr val="accent2"/>
                </a:solidFill>
              </a:rPr>
              <a:t>Use an appropriate feedback model (</a:t>
            </a:r>
            <a:r>
              <a:rPr lang="en-GB" sz="2400" u="sng" dirty="0">
                <a:solidFill>
                  <a:schemeClr val="accent2"/>
                </a:solidFill>
              </a:rPr>
              <a:t>Sandwich, Pendleton</a:t>
            </a:r>
            <a:r>
              <a:rPr lang="en-GB" sz="2400" dirty="0">
                <a:solidFill>
                  <a:schemeClr val="accent2"/>
                </a:solidFill>
              </a:rPr>
              <a:t>) to give positive feedback to reinforce good practice and areas requiring improvement</a:t>
            </a:r>
          </a:p>
          <a:p>
            <a:pPr indent="-457200">
              <a:spcAft>
                <a:spcPts val="1200"/>
              </a:spcAft>
              <a:buClrTx/>
              <a:buSzPct val="100000"/>
              <a:buFont typeface="Wingdings" panose="05000000000000000000" pitchFamily="2" charset="2"/>
              <a:buChar char="v"/>
            </a:pPr>
            <a:r>
              <a:rPr lang="en-GB" sz="2400" dirty="0">
                <a:solidFill>
                  <a:schemeClr val="accent2"/>
                </a:solidFill>
              </a:rPr>
              <a:t>Commences with learner identification of </a:t>
            </a:r>
            <a:r>
              <a:rPr lang="en-GB" sz="2400" b="1" dirty="0">
                <a:solidFill>
                  <a:schemeClr val="accent2"/>
                </a:solidFill>
              </a:rPr>
              <a:t>positive aspects</a:t>
            </a:r>
          </a:p>
          <a:p>
            <a:pPr indent="-457200">
              <a:spcAft>
                <a:spcPts val="1200"/>
              </a:spcAft>
              <a:buClrTx/>
              <a:buSzPct val="100000"/>
              <a:buFont typeface="Wingdings" panose="05000000000000000000" pitchFamily="2" charset="2"/>
              <a:buChar char="v"/>
            </a:pPr>
            <a:r>
              <a:rPr lang="en-GB" sz="2400" dirty="0">
                <a:solidFill>
                  <a:schemeClr val="accent2"/>
                </a:solidFill>
              </a:rPr>
              <a:t>Addition of observer comments (other learners)</a:t>
            </a:r>
          </a:p>
          <a:p>
            <a:pPr indent="-457200">
              <a:spcAft>
                <a:spcPts val="1200"/>
              </a:spcAft>
              <a:buClrTx/>
              <a:buSzPct val="100000"/>
              <a:buFont typeface="Wingdings" panose="05000000000000000000" pitchFamily="2" charset="2"/>
              <a:buChar char="v"/>
            </a:pPr>
            <a:r>
              <a:rPr lang="en-GB" sz="2400" dirty="0">
                <a:solidFill>
                  <a:schemeClr val="accent2"/>
                </a:solidFill>
              </a:rPr>
              <a:t>Learner identification of </a:t>
            </a:r>
            <a:r>
              <a:rPr lang="en-GB" sz="2400" b="1" dirty="0">
                <a:solidFill>
                  <a:schemeClr val="accent2"/>
                </a:solidFill>
              </a:rPr>
              <a:t>areas for improvement</a:t>
            </a:r>
          </a:p>
          <a:p>
            <a:pPr indent="-457200">
              <a:spcAft>
                <a:spcPts val="1200"/>
              </a:spcAft>
              <a:buClrTx/>
              <a:buSzPct val="100000"/>
              <a:buFont typeface="Wingdings" panose="05000000000000000000" pitchFamily="2" charset="2"/>
              <a:buChar char="v"/>
            </a:pPr>
            <a:r>
              <a:rPr lang="en-GB" sz="2400" dirty="0">
                <a:solidFill>
                  <a:schemeClr val="accent2"/>
                </a:solidFill>
              </a:rPr>
              <a:t>Addition of observer identified areas for improvement</a:t>
            </a:r>
          </a:p>
          <a:p>
            <a:pPr indent="-457200">
              <a:spcAft>
                <a:spcPts val="1200"/>
              </a:spcAft>
              <a:buClrTx/>
              <a:buSzPct val="100000"/>
              <a:buFont typeface="Wingdings" panose="05000000000000000000" pitchFamily="2" charset="2"/>
              <a:buChar char="v"/>
            </a:pPr>
            <a:endParaRPr lang="en-GB" sz="2400" dirty="0">
              <a:solidFill>
                <a:schemeClr val="accent2"/>
              </a:solidFill>
            </a:endParaRPr>
          </a:p>
        </p:txBody>
      </p:sp>
      <p:sp>
        <p:nvSpPr>
          <p:cNvPr id="4" name="TextBox 3">
            <a:extLst>
              <a:ext uri="{FF2B5EF4-FFF2-40B4-BE49-F238E27FC236}">
                <a16:creationId xmlns:a16="http://schemas.microsoft.com/office/drawing/2014/main" id="{6F568801-A604-EDBB-1DC0-17AFA10FD363}"/>
              </a:ext>
            </a:extLst>
          </p:cNvPr>
          <p:cNvSpPr txBox="1"/>
          <p:nvPr/>
        </p:nvSpPr>
        <p:spPr>
          <a:xfrm>
            <a:off x="636270" y="1004352"/>
            <a:ext cx="10107930" cy="1498283"/>
          </a:xfrm>
          <a:prstGeom prst="roundRect">
            <a:avLst/>
          </a:prstGeom>
          <a:solidFill>
            <a:schemeClr val="bg1"/>
          </a:solidFill>
          <a:ln w="28575">
            <a:solidFill>
              <a:schemeClr val="accent1"/>
            </a:solidFill>
          </a:ln>
        </p:spPr>
        <p:txBody>
          <a:bodyPr wrap="square">
            <a:spAutoFit/>
          </a:bodyPr>
          <a:lstStyle/>
          <a:p>
            <a:pPr marL="457200" indent="-457200">
              <a:spcAft>
                <a:spcPts val="600"/>
              </a:spcAft>
              <a:buClrTx/>
              <a:buSzPct val="100000"/>
              <a:buFont typeface="+mj-lt"/>
              <a:buAutoNum type="arabicPeriod"/>
            </a:pPr>
            <a:r>
              <a:rPr lang="en-GB" sz="2400" b="1" dirty="0">
                <a:solidFill>
                  <a:schemeClr val="accent2"/>
                </a:solidFill>
              </a:rPr>
              <a:t>How do you feel about direct or critical feedback?</a:t>
            </a:r>
          </a:p>
          <a:p>
            <a:pPr marL="457200" indent="-457200">
              <a:spcAft>
                <a:spcPts val="600"/>
              </a:spcAft>
              <a:buClrTx/>
              <a:buSzPct val="100000"/>
              <a:buFont typeface="+mj-lt"/>
              <a:buAutoNum type="arabicPeriod"/>
            </a:pPr>
            <a:r>
              <a:rPr lang="en-GB" sz="2400" b="1" dirty="0">
                <a:solidFill>
                  <a:schemeClr val="accent2"/>
                </a:solidFill>
              </a:rPr>
              <a:t>Does it matter if you’re receiving or delivering the feedback?</a:t>
            </a:r>
          </a:p>
          <a:p>
            <a:pPr marL="457200" indent="-457200">
              <a:spcAft>
                <a:spcPts val="600"/>
              </a:spcAft>
              <a:buClrTx/>
              <a:buSzPct val="100000"/>
              <a:buFont typeface="+mj-lt"/>
              <a:buAutoNum type="arabicPeriod"/>
            </a:pPr>
            <a:r>
              <a:rPr lang="en-GB" sz="2400" b="1" dirty="0">
                <a:solidFill>
                  <a:schemeClr val="accent2"/>
                </a:solidFill>
              </a:rPr>
              <a:t>How can we deliver critical feedback more sensitively?</a:t>
            </a:r>
          </a:p>
        </p:txBody>
      </p:sp>
    </p:spTree>
    <p:extLst>
      <p:ext uri="{BB962C8B-B14F-4D97-AF65-F5344CB8AC3E}">
        <p14:creationId xmlns:p14="http://schemas.microsoft.com/office/powerpoint/2010/main" val="1897157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fade">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fade">
                                      <p:cBhvr>
                                        <p:cTn id="22" dur="500"/>
                                        <p:tgtEl>
                                          <p:spTgt spid="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fade">
                                      <p:cBhvr>
                                        <p:cTn id="27" dur="500"/>
                                        <p:tgtEl>
                                          <p:spTgt spid="5">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txEl>
                                              <p:pRg st="4" end="4"/>
                                            </p:txEl>
                                          </p:spTgt>
                                        </p:tgtEl>
                                        <p:attrNameLst>
                                          <p:attrName>style.visibility</p:attrName>
                                        </p:attrNameLst>
                                      </p:cBhvr>
                                      <p:to>
                                        <p:strVal val="visible"/>
                                      </p:to>
                                    </p:set>
                                    <p:animEffect transition="in" filter="fade">
                                      <p:cBhvr>
                                        <p:cTn id="32"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34D1DB-C757-5E1C-5D34-6EE3A6A093B4}"/>
              </a:ext>
            </a:extLst>
          </p:cNvPr>
          <p:cNvSpPr txBox="1">
            <a:spLocks/>
          </p:cNvSpPr>
          <p:nvPr/>
        </p:nvSpPr>
        <p:spPr>
          <a:xfrm>
            <a:off x="587050" y="178749"/>
            <a:ext cx="1136080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600" b="1" dirty="0">
                <a:solidFill>
                  <a:srgbClr val="C00000"/>
                </a:solidFill>
                <a:latin typeface="Montserrat Medium" panose="020F0502020204030204" pitchFamily="34" charset="0"/>
              </a:rPr>
              <a:t>FEEDBACK DELIVERY – tips</a:t>
            </a:r>
            <a:br>
              <a:rPr lang="fr-FR" sz="1800" b="1" dirty="0">
                <a:solidFill>
                  <a:srgbClr val="C00000"/>
                </a:solidFill>
                <a:latin typeface="Montserrat Medium" panose="00000600000000000000" pitchFamily="2" charset="0"/>
              </a:rPr>
            </a:br>
            <a:endParaRPr lang="en-US" sz="1800" b="1" dirty="0">
              <a:solidFill>
                <a:srgbClr val="C00000"/>
              </a:solidFill>
              <a:latin typeface="Montserrat Medium" panose="020F0502020204030204" pitchFamily="34" charset="0"/>
            </a:endParaRPr>
          </a:p>
        </p:txBody>
      </p:sp>
      <p:sp>
        <p:nvSpPr>
          <p:cNvPr id="5" name="Content Placeholder 2">
            <a:extLst>
              <a:ext uri="{FF2B5EF4-FFF2-40B4-BE49-F238E27FC236}">
                <a16:creationId xmlns:a16="http://schemas.microsoft.com/office/drawing/2014/main" id="{D4AB9C1A-1550-4FD8-8D84-37443BA2BD67}"/>
              </a:ext>
            </a:extLst>
          </p:cNvPr>
          <p:cNvSpPr txBox="1">
            <a:spLocks/>
          </p:cNvSpPr>
          <p:nvPr/>
        </p:nvSpPr>
        <p:spPr>
          <a:xfrm>
            <a:off x="692046" y="935664"/>
            <a:ext cx="10652893" cy="5326913"/>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Arial"/>
                <a:ea typeface="Arial"/>
                <a:cs typeface="Arial"/>
                <a:sym typeface="Arial"/>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Arial"/>
                <a:ea typeface="Arial"/>
                <a:cs typeface="Arial"/>
                <a:sym typeface="Arial"/>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342900">
              <a:lnSpc>
                <a:spcPct val="110000"/>
              </a:lnSpc>
              <a:spcBef>
                <a:spcPts val="0"/>
              </a:spcBef>
              <a:spcAft>
                <a:spcPts val="1200"/>
              </a:spcAft>
              <a:buClrTx/>
              <a:buSzPct val="100000"/>
              <a:buFont typeface="Wingdings" panose="05000000000000000000" pitchFamily="2" charset="2"/>
              <a:buChar char="v"/>
            </a:pPr>
            <a:r>
              <a:rPr lang="en-GB" sz="2400" dirty="0">
                <a:solidFill>
                  <a:schemeClr val="accent2"/>
                </a:solidFill>
              </a:rPr>
              <a:t>Be positive, unbiased and objective, focusing on constructive criticism</a:t>
            </a:r>
          </a:p>
          <a:p>
            <a:pPr marL="342900">
              <a:lnSpc>
                <a:spcPct val="110000"/>
              </a:lnSpc>
              <a:spcBef>
                <a:spcPts val="0"/>
              </a:spcBef>
              <a:spcAft>
                <a:spcPts val="1200"/>
              </a:spcAft>
              <a:buClrTx/>
              <a:buSzPct val="100000"/>
              <a:buFont typeface="Wingdings" panose="05000000000000000000" pitchFamily="2" charset="2"/>
              <a:buChar char="v"/>
            </a:pPr>
            <a:r>
              <a:rPr lang="en-GB" sz="2400" dirty="0">
                <a:solidFill>
                  <a:schemeClr val="accent2"/>
                </a:solidFill>
              </a:rPr>
              <a:t>Give feedback focused on the positive aspects of the performance</a:t>
            </a:r>
          </a:p>
          <a:p>
            <a:pPr marL="342900">
              <a:lnSpc>
                <a:spcPct val="110000"/>
              </a:lnSpc>
              <a:spcBef>
                <a:spcPts val="0"/>
              </a:spcBef>
              <a:spcAft>
                <a:spcPts val="1200"/>
              </a:spcAft>
              <a:buClrTx/>
              <a:buSzPct val="100000"/>
              <a:buFont typeface="Wingdings" panose="05000000000000000000" pitchFamily="2" charset="2"/>
              <a:buChar char="v"/>
            </a:pPr>
            <a:r>
              <a:rPr lang="en-GB" sz="2400" dirty="0">
                <a:solidFill>
                  <a:schemeClr val="accent2"/>
                </a:solidFill>
              </a:rPr>
              <a:t>Align learner performance with learning objectives – make sure you relate your feedback to the learning objectives.</a:t>
            </a:r>
          </a:p>
          <a:p>
            <a:pPr marL="342900">
              <a:lnSpc>
                <a:spcPct val="110000"/>
              </a:lnSpc>
              <a:spcBef>
                <a:spcPts val="0"/>
              </a:spcBef>
              <a:spcAft>
                <a:spcPts val="1200"/>
              </a:spcAft>
              <a:buClrTx/>
              <a:buSzPct val="100000"/>
              <a:buFont typeface="Wingdings" panose="05000000000000000000" pitchFamily="2" charset="2"/>
              <a:buChar char="v"/>
            </a:pPr>
            <a:r>
              <a:rPr lang="en-GB" sz="2400" dirty="0">
                <a:solidFill>
                  <a:schemeClr val="accent2"/>
                </a:solidFill>
              </a:rPr>
              <a:t>Enhance learning by addressing the specific problem, how to improve, and why it’s important to improve</a:t>
            </a:r>
          </a:p>
          <a:p>
            <a:pPr marL="342900">
              <a:lnSpc>
                <a:spcPct val="110000"/>
              </a:lnSpc>
              <a:spcBef>
                <a:spcPts val="0"/>
              </a:spcBef>
              <a:spcAft>
                <a:spcPts val="1200"/>
              </a:spcAft>
              <a:buClrTx/>
              <a:buSzPct val="100000"/>
              <a:buFont typeface="Wingdings" panose="05000000000000000000" pitchFamily="2" charset="2"/>
              <a:buChar char="v"/>
            </a:pPr>
            <a:r>
              <a:rPr lang="en-GB" sz="2400" dirty="0">
                <a:solidFill>
                  <a:schemeClr val="accent2"/>
                </a:solidFill>
              </a:rPr>
              <a:t>Focus feedback on the task, not the learner – ensure that any comments address the task and don’t refer to the learner.</a:t>
            </a:r>
          </a:p>
          <a:p>
            <a:pPr marL="342900">
              <a:lnSpc>
                <a:spcPct val="110000"/>
              </a:lnSpc>
              <a:spcBef>
                <a:spcPts val="0"/>
              </a:spcBef>
              <a:spcAft>
                <a:spcPts val="1200"/>
              </a:spcAft>
              <a:buClrTx/>
              <a:buSzPct val="100000"/>
              <a:buFont typeface="Wingdings" panose="05000000000000000000" pitchFamily="2" charset="2"/>
              <a:buChar char="v"/>
            </a:pPr>
            <a:r>
              <a:rPr lang="en-GB" sz="2400" dirty="0">
                <a:solidFill>
                  <a:schemeClr val="accent2"/>
                </a:solidFill>
              </a:rPr>
              <a:t>Be succinct, so the learner doesn’t get lost in a long explanation.</a:t>
            </a:r>
          </a:p>
          <a:p>
            <a:pPr marL="342900">
              <a:lnSpc>
                <a:spcPct val="110000"/>
              </a:lnSpc>
              <a:spcBef>
                <a:spcPts val="0"/>
              </a:spcBef>
              <a:spcAft>
                <a:spcPts val="1200"/>
              </a:spcAft>
              <a:buClrTx/>
              <a:buSzPct val="100000"/>
              <a:buFont typeface="Wingdings" panose="05000000000000000000" pitchFamily="2" charset="2"/>
              <a:buChar char="v"/>
            </a:pPr>
            <a:r>
              <a:rPr lang="en-GB" sz="2400" dirty="0">
                <a:solidFill>
                  <a:schemeClr val="accent2"/>
                </a:solidFill>
              </a:rPr>
              <a:t>Avoid generic praise, reassurance or excessive sympathy</a:t>
            </a:r>
          </a:p>
        </p:txBody>
      </p:sp>
    </p:spTree>
    <p:extLst>
      <p:ext uri="{BB962C8B-B14F-4D97-AF65-F5344CB8AC3E}">
        <p14:creationId xmlns:p14="http://schemas.microsoft.com/office/powerpoint/2010/main" val="548958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5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fade">
                                      <p:cBhvr>
                                        <p:cTn id="37"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34D1DB-C757-5E1C-5D34-6EE3A6A093B4}"/>
              </a:ext>
            </a:extLst>
          </p:cNvPr>
          <p:cNvSpPr txBox="1">
            <a:spLocks/>
          </p:cNvSpPr>
          <p:nvPr/>
        </p:nvSpPr>
        <p:spPr>
          <a:xfrm>
            <a:off x="587050" y="178749"/>
            <a:ext cx="1136080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600" b="1" dirty="0">
                <a:solidFill>
                  <a:srgbClr val="C00000"/>
                </a:solidFill>
                <a:latin typeface="Montserrat Medium" panose="020F0502020204030204" pitchFamily="34" charset="0"/>
              </a:rPr>
              <a:t>FEEDBACK DELIVERY – common errors</a:t>
            </a:r>
            <a:br>
              <a:rPr lang="fr-FR" sz="1800" b="1" dirty="0">
                <a:solidFill>
                  <a:srgbClr val="C00000"/>
                </a:solidFill>
                <a:latin typeface="Montserrat Medium" panose="00000600000000000000" pitchFamily="2" charset="0"/>
              </a:rPr>
            </a:br>
            <a:endParaRPr lang="en-US" sz="1800" b="1" dirty="0">
              <a:solidFill>
                <a:srgbClr val="C00000"/>
              </a:solidFill>
              <a:latin typeface="Montserrat Medium" panose="020F0502020204030204" pitchFamily="34" charset="0"/>
            </a:endParaRPr>
          </a:p>
        </p:txBody>
      </p:sp>
      <p:sp>
        <p:nvSpPr>
          <p:cNvPr id="5" name="Content Placeholder 2">
            <a:extLst>
              <a:ext uri="{FF2B5EF4-FFF2-40B4-BE49-F238E27FC236}">
                <a16:creationId xmlns:a16="http://schemas.microsoft.com/office/drawing/2014/main" id="{D4AB9C1A-1550-4FD8-8D84-37443BA2BD67}"/>
              </a:ext>
            </a:extLst>
          </p:cNvPr>
          <p:cNvSpPr txBox="1">
            <a:spLocks/>
          </p:cNvSpPr>
          <p:nvPr/>
        </p:nvSpPr>
        <p:spPr>
          <a:xfrm>
            <a:off x="692046" y="935664"/>
            <a:ext cx="10652893" cy="5326913"/>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Arial"/>
                <a:ea typeface="Arial"/>
                <a:cs typeface="Arial"/>
                <a:sym typeface="Arial"/>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Arial"/>
                <a:ea typeface="Arial"/>
                <a:cs typeface="Arial"/>
                <a:sym typeface="Arial"/>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342900">
              <a:lnSpc>
                <a:spcPct val="110000"/>
              </a:lnSpc>
              <a:spcBef>
                <a:spcPts val="0"/>
              </a:spcBef>
              <a:spcAft>
                <a:spcPts val="1200"/>
              </a:spcAft>
              <a:buClrTx/>
              <a:buSzPct val="100000"/>
              <a:buFont typeface="Wingdings" panose="05000000000000000000" pitchFamily="2" charset="2"/>
              <a:buChar char="v"/>
            </a:pPr>
            <a:r>
              <a:rPr lang="en-GB" sz="2400" dirty="0">
                <a:solidFill>
                  <a:schemeClr val="accent2"/>
                </a:solidFill>
              </a:rPr>
              <a:t>Lack of clarity over what is being assessed and straying into additional areas. </a:t>
            </a:r>
            <a:r>
              <a:rPr lang="en-GB" sz="2400" u="sng" dirty="0">
                <a:solidFill>
                  <a:schemeClr val="accent2"/>
                </a:solidFill>
              </a:rPr>
              <a:t>Define in advance who is being assessed, what is being assessed and by what method</a:t>
            </a:r>
            <a:endParaRPr lang="en-GB" sz="2400" dirty="0">
              <a:solidFill>
                <a:schemeClr val="accent2"/>
              </a:solidFill>
            </a:endParaRPr>
          </a:p>
          <a:p>
            <a:pPr marL="342900">
              <a:lnSpc>
                <a:spcPct val="110000"/>
              </a:lnSpc>
              <a:spcBef>
                <a:spcPts val="0"/>
              </a:spcBef>
              <a:spcAft>
                <a:spcPts val="1200"/>
              </a:spcAft>
              <a:buClrTx/>
              <a:buSzPct val="100000"/>
              <a:buFont typeface="Wingdings" panose="05000000000000000000" pitchFamily="2" charset="2"/>
              <a:buChar char="v"/>
            </a:pPr>
            <a:r>
              <a:rPr lang="en-GB" sz="2400" dirty="0">
                <a:solidFill>
                  <a:schemeClr val="accent2"/>
                </a:solidFill>
              </a:rPr>
              <a:t>Generalised and non-specific feedback that does not provide performance specifics according to </a:t>
            </a:r>
            <a:r>
              <a:rPr lang="en-GB" sz="2400" u="sng" dirty="0">
                <a:solidFill>
                  <a:schemeClr val="accent2"/>
                </a:solidFill>
              </a:rPr>
              <a:t>objective standard / checklist</a:t>
            </a:r>
          </a:p>
          <a:p>
            <a:pPr marL="342900">
              <a:lnSpc>
                <a:spcPct val="110000"/>
              </a:lnSpc>
              <a:spcBef>
                <a:spcPts val="0"/>
              </a:spcBef>
              <a:spcAft>
                <a:spcPts val="1200"/>
              </a:spcAft>
              <a:buClrTx/>
              <a:buSzPct val="100000"/>
              <a:buFont typeface="Wingdings" panose="05000000000000000000" pitchFamily="2" charset="2"/>
              <a:buChar char="v"/>
            </a:pPr>
            <a:r>
              <a:rPr lang="en-GB" sz="2400" u="sng" dirty="0">
                <a:solidFill>
                  <a:schemeClr val="accent2"/>
                </a:solidFill>
              </a:rPr>
              <a:t>Unwillingness to provide honest, constructive or critical comments</a:t>
            </a:r>
          </a:p>
          <a:p>
            <a:pPr marL="342900">
              <a:lnSpc>
                <a:spcPct val="110000"/>
              </a:lnSpc>
              <a:spcBef>
                <a:spcPts val="0"/>
              </a:spcBef>
              <a:spcAft>
                <a:spcPts val="1200"/>
              </a:spcAft>
              <a:buClrTx/>
              <a:buSzPct val="100000"/>
              <a:buFont typeface="Wingdings" panose="05000000000000000000" pitchFamily="2" charset="2"/>
              <a:buChar char="v"/>
            </a:pPr>
            <a:r>
              <a:rPr lang="en-GB" sz="2400" dirty="0">
                <a:solidFill>
                  <a:schemeClr val="accent2"/>
                </a:solidFill>
              </a:rPr>
              <a:t>Lack of opportunity for learner to respond or guide feedback (</a:t>
            </a:r>
            <a:r>
              <a:rPr lang="en-GB" sz="2400" u="sng" dirty="0">
                <a:solidFill>
                  <a:schemeClr val="accent2"/>
                </a:solidFill>
              </a:rPr>
              <a:t>self-identification of errors</a:t>
            </a:r>
            <a:r>
              <a:rPr lang="en-GB" sz="2400" dirty="0">
                <a:solidFill>
                  <a:schemeClr val="accent2"/>
                </a:solidFill>
              </a:rPr>
              <a:t>)</a:t>
            </a:r>
          </a:p>
          <a:p>
            <a:pPr marL="342900">
              <a:lnSpc>
                <a:spcPct val="110000"/>
              </a:lnSpc>
              <a:spcBef>
                <a:spcPts val="0"/>
              </a:spcBef>
              <a:spcAft>
                <a:spcPts val="1200"/>
              </a:spcAft>
              <a:buClrTx/>
              <a:buSzPct val="100000"/>
              <a:buFont typeface="Wingdings" panose="05000000000000000000" pitchFamily="2" charset="2"/>
              <a:buChar char="v"/>
            </a:pPr>
            <a:r>
              <a:rPr lang="en-GB" sz="2400" dirty="0">
                <a:solidFill>
                  <a:schemeClr val="accent2"/>
                </a:solidFill>
              </a:rPr>
              <a:t>Feedback that is construed as </a:t>
            </a:r>
            <a:r>
              <a:rPr lang="en-GB" sz="2400" u="sng" dirty="0">
                <a:solidFill>
                  <a:schemeClr val="accent2"/>
                </a:solidFill>
              </a:rPr>
              <a:t>personally critical / judgemental </a:t>
            </a:r>
            <a:r>
              <a:rPr lang="en-GB" sz="2400" dirty="0">
                <a:solidFill>
                  <a:schemeClr val="accent2"/>
                </a:solidFill>
              </a:rPr>
              <a:t>(</a:t>
            </a:r>
            <a:r>
              <a:rPr lang="en-GB" sz="2400" i="1" dirty="0">
                <a:solidFill>
                  <a:schemeClr val="accent2"/>
                </a:solidFill>
              </a:rPr>
              <a:t>You are x)</a:t>
            </a:r>
          </a:p>
          <a:p>
            <a:pPr marL="342900">
              <a:lnSpc>
                <a:spcPct val="110000"/>
              </a:lnSpc>
              <a:spcBef>
                <a:spcPts val="0"/>
              </a:spcBef>
              <a:spcAft>
                <a:spcPts val="1200"/>
              </a:spcAft>
              <a:buClrTx/>
              <a:buSzPct val="100000"/>
              <a:buFont typeface="Wingdings" panose="05000000000000000000" pitchFamily="2" charset="2"/>
              <a:buChar char="v"/>
            </a:pPr>
            <a:r>
              <a:rPr lang="en-GB" sz="2400" u="sng" dirty="0">
                <a:solidFill>
                  <a:schemeClr val="accent2"/>
                </a:solidFill>
              </a:rPr>
              <a:t>Improper settings or timing</a:t>
            </a:r>
            <a:r>
              <a:rPr lang="en-GB" sz="2400" dirty="0">
                <a:solidFill>
                  <a:schemeClr val="accent2"/>
                </a:solidFill>
              </a:rPr>
              <a:t>, such that the learner(s) is not ready or equipped to receive feedback</a:t>
            </a:r>
          </a:p>
        </p:txBody>
      </p:sp>
    </p:spTree>
    <p:extLst>
      <p:ext uri="{BB962C8B-B14F-4D97-AF65-F5344CB8AC3E}">
        <p14:creationId xmlns:p14="http://schemas.microsoft.com/office/powerpoint/2010/main" val="3541406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34D1DB-C757-5E1C-5D34-6EE3A6A093B4}"/>
              </a:ext>
            </a:extLst>
          </p:cNvPr>
          <p:cNvSpPr txBox="1">
            <a:spLocks/>
          </p:cNvSpPr>
          <p:nvPr/>
        </p:nvSpPr>
        <p:spPr>
          <a:xfrm>
            <a:off x="587050" y="178749"/>
            <a:ext cx="1136080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600" b="1" dirty="0">
                <a:solidFill>
                  <a:srgbClr val="C00000"/>
                </a:solidFill>
                <a:latin typeface="Montserrat Medium" panose="020F0502020204030204" pitchFamily="34" charset="0"/>
              </a:rPr>
              <a:t>FEEDBACK DELIVERY – challenging learners</a:t>
            </a:r>
            <a:br>
              <a:rPr lang="fr-FR" sz="1800" b="1" dirty="0">
                <a:solidFill>
                  <a:srgbClr val="C00000"/>
                </a:solidFill>
                <a:latin typeface="Montserrat Medium" panose="00000600000000000000" pitchFamily="2" charset="0"/>
              </a:rPr>
            </a:br>
            <a:endParaRPr lang="en-US" sz="1800" b="1" dirty="0">
              <a:solidFill>
                <a:srgbClr val="C00000"/>
              </a:solidFill>
              <a:latin typeface="Montserrat Medium" panose="020F0502020204030204" pitchFamily="34" charset="0"/>
            </a:endParaRPr>
          </a:p>
        </p:txBody>
      </p:sp>
      <p:sp>
        <p:nvSpPr>
          <p:cNvPr id="5" name="Content Placeholder 2">
            <a:extLst>
              <a:ext uri="{FF2B5EF4-FFF2-40B4-BE49-F238E27FC236}">
                <a16:creationId xmlns:a16="http://schemas.microsoft.com/office/drawing/2014/main" id="{D4AB9C1A-1550-4FD8-8D84-37443BA2BD67}"/>
              </a:ext>
            </a:extLst>
          </p:cNvPr>
          <p:cNvSpPr txBox="1">
            <a:spLocks/>
          </p:cNvSpPr>
          <p:nvPr/>
        </p:nvSpPr>
        <p:spPr>
          <a:xfrm>
            <a:off x="646326" y="935664"/>
            <a:ext cx="11172294" cy="5326913"/>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Arial"/>
                <a:ea typeface="Arial"/>
                <a:cs typeface="Arial"/>
                <a:sym typeface="Arial"/>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Arial"/>
                <a:ea typeface="Arial"/>
                <a:cs typeface="Arial"/>
                <a:sym typeface="Arial"/>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342900">
              <a:lnSpc>
                <a:spcPct val="110000"/>
              </a:lnSpc>
              <a:spcBef>
                <a:spcPts val="0"/>
              </a:spcBef>
              <a:spcAft>
                <a:spcPts val="600"/>
              </a:spcAft>
              <a:buClrTx/>
              <a:buSzPct val="100000"/>
              <a:buFont typeface="Wingdings" panose="05000000000000000000" pitchFamily="2" charset="2"/>
              <a:buChar char="v"/>
            </a:pPr>
            <a:r>
              <a:rPr lang="en-GB" sz="2400" b="1" dirty="0">
                <a:solidFill>
                  <a:schemeClr val="accent2"/>
                </a:solidFill>
              </a:rPr>
              <a:t>The self-perceived expert</a:t>
            </a:r>
            <a:endParaRPr lang="en-GB" sz="2400" dirty="0">
              <a:solidFill>
                <a:schemeClr val="accent2"/>
              </a:solidFill>
            </a:endParaRPr>
          </a:p>
          <a:p>
            <a:pPr marL="800100" lvl="1">
              <a:lnSpc>
                <a:spcPct val="110000"/>
              </a:lnSpc>
              <a:spcBef>
                <a:spcPts val="0"/>
              </a:spcBef>
              <a:spcAft>
                <a:spcPts val="600"/>
              </a:spcAft>
              <a:buClrTx/>
              <a:buSzPct val="100000"/>
              <a:buFont typeface="Courier New" panose="02070309020205020404" pitchFamily="49" charset="0"/>
              <a:buChar char="o"/>
            </a:pPr>
            <a:r>
              <a:rPr lang="en-GB" sz="2000" dirty="0">
                <a:solidFill>
                  <a:schemeClr val="accent2"/>
                </a:solidFill>
              </a:rPr>
              <a:t>Respect their self-evaluation and their approach</a:t>
            </a:r>
          </a:p>
          <a:p>
            <a:pPr marL="800100" lvl="1">
              <a:lnSpc>
                <a:spcPct val="110000"/>
              </a:lnSpc>
              <a:spcBef>
                <a:spcPts val="0"/>
              </a:spcBef>
              <a:spcAft>
                <a:spcPts val="600"/>
              </a:spcAft>
              <a:buClrTx/>
              <a:buSzPct val="100000"/>
              <a:buFont typeface="Courier New" panose="02070309020205020404" pitchFamily="49" charset="0"/>
              <a:buChar char="o"/>
            </a:pPr>
            <a:r>
              <a:rPr lang="en-GB" sz="2000" dirty="0">
                <a:solidFill>
                  <a:schemeClr val="accent2"/>
                </a:solidFill>
              </a:rPr>
              <a:t>Keep feedback objective and avoid personal opinion/practice</a:t>
            </a:r>
          </a:p>
          <a:p>
            <a:pPr marL="342900">
              <a:lnSpc>
                <a:spcPct val="110000"/>
              </a:lnSpc>
              <a:spcBef>
                <a:spcPts val="0"/>
              </a:spcBef>
              <a:spcAft>
                <a:spcPts val="600"/>
              </a:spcAft>
              <a:buClrTx/>
              <a:buSzPct val="100000"/>
              <a:buFont typeface="Wingdings" panose="05000000000000000000" pitchFamily="2" charset="2"/>
              <a:buChar char="v"/>
            </a:pPr>
            <a:r>
              <a:rPr lang="en-GB" sz="2400" b="1" dirty="0">
                <a:solidFill>
                  <a:schemeClr val="accent2"/>
                </a:solidFill>
              </a:rPr>
              <a:t>The anxious perfectionist</a:t>
            </a:r>
          </a:p>
          <a:p>
            <a:pPr marL="800100" lvl="1">
              <a:lnSpc>
                <a:spcPct val="110000"/>
              </a:lnSpc>
              <a:spcBef>
                <a:spcPts val="0"/>
              </a:spcBef>
              <a:spcAft>
                <a:spcPts val="600"/>
              </a:spcAft>
              <a:buClrTx/>
              <a:buSzPct val="100000"/>
              <a:buFont typeface="Courier New" panose="02070309020205020404" pitchFamily="49" charset="0"/>
              <a:buChar char="o"/>
            </a:pPr>
            <a:r>
              <a:rPr lang="en-GB" sz="2000" dirty="0">
                <a:solidFill>
                  <a:schemeClr val="accent2"/>
                </a:solidFill>
              </a:rPr>
              <a:t>Offer praise and reassurance initially, but avoid insincere / general praise</a:t>
            </a:r>
          </a:p>
          <a:p>
            <a:pPr marL="800100" lvl="1">
              <a:lnSpc>
                <a:spcPct val="110000"/>
              </a:lnSpc>
              <a:spcBef>
                <a:spcPts val="0"/>
              </a:spcBef>
              <a:spcAft>
                <a:spcPts val="600"/>
              </a:spcAft>
              <a:buClrTx/>
              <a:buSzPct val="100000"/>
              <a:buFont typeface="Courier New" panose="02070309020205020404" pitchFamily="49" charset="0"/>
              <a:buChar char="o"/>
            </a:pPr>
            <a:r>
              <a:rPr lang="en-GB" sz="2000" dirty="0">
                <a:solidFill>
                  <a:schemeClr val="accent2"/>
                </a:solidFill>
              </a:rPr>
              <a:t>Give opportunity to repeat, this learner will strive to master skill</a:t>
            </a:r>
          </a:p>
          <a:p>
            <a:pPr marL="800100" lvl="1">
              <a:lnSpc>
                <a:spcPct val="110000"/>
              </a:lnSpc>
              <a:spcBef>
                <a:spcPts val="0"/>
              </a:spcBef>
              <a:spcAft>
                <a:spcPts val="600"/>
              </a:spcAft>
              <a:buClrTx/>
              <a:buSzPct val="100000"/>
              <a:buFont typeface="Courier New" panose="02070309020205020404" pitchFamily="49" charset="0"/>
              <a:buChar char="o"/>
            </a:pPr>
            <a:r>
              <a:rPr lang="en-GB" sz="2000" dirty="0">
                <a:solidFill>
                  <a:schemeClr val="accent2"/>
                </a:solidFill>
              </a:rPr>
              <a:t>If necessary, perform the skill yourself to guide the learner</a:t>
            </a:r>
          </a:p>
          <a:p>
            <a:pPr marL="342900">
              <a:lnSpc>
                <a:spcPct val="110000"/>
              </a:lnSpc>
              <a:spcBef>
                <a:spcPts val="0"/>
              </a:spcBef>
              <a:spcAft>
                <a:spcPts val="600"/>
              </a:spcAft>
              <a:buClrTx/>
              <a:buSzPct val="100000"/>
              <a:buFont typeface="Wingdings" panose="05000000000000000000" pitchFamily="2" charset="2"/>
              <a:buChar char="v"/>
            </a:pPr>
            <a:r>
              <a:rPr lang="en-GB" sz="2400" b="1" dirty="0">
                <a:solidFill>
                  <a:schemeClr val="accent2"/>
                </a:solidFill>
              </a:rPr>
              <a:t>The aloof, uninterested learner</a:t>
            </a:r>
          </a:p>
          <a:p>
            <a:pPr marL="800100" lvl="1">
              <a:lnSpc>
                <a:spcPct val="110000"/>
              </a:lnSpc>
              <a:spcBef>
                <a:spcPts val="0"/>
              </a:spcBef>
              <a:spcAft>
                <a:spcPts val="600"/>
              </a:spcAft>
              <a:buClrTx/>
              <a:buSzPct val="100000"/>
              <a:buFont typeface="Courier New" panose="02070309020205020404" pitchFamily="49" charset="0"/>
              <a:buChar char="o"/>
            </a:pPr>
            <a:r>
              <a:rPr lang="en-GB" sz="2000" dirty="0">
                <a:solidFill>
                  <a:schemeClr val="accent2"/>
                </a:solidFill>
              </a:rPr>
              <a:t>The learner may actually have confidence issues, so approach sensitively</a:t>
            </a:r>
          </a:p>
          <a:p>
            <a:pPr marL="800100" lvl="1">
              <a:lnSpc>
                <a:spcPct val="110000"/>
              </a:lnSpc>
              <a:spcBef>
                <a:spcPts val="0"/>
              </a:spcBef>
              <a:spcAft>
                <a:spcPts val="600"/>
              </a:spcAft>
              <a:buClrTx/>
              <a:buSzPct val="100000"/>
              <a:buFont typeface="Courier New" panose="02070309020205020404" pitchFamily="49" charset="0"/>
              <a:buChar char="o"/>
            </a:pPr>
            <a:r>
              <a:rPr lang="en-GB" sz="2000" dirty="0">
                <a:solidFill>
                  <a:schemeClr val="accent2"/>
                </a:solidFill>
              </a:rPr>
              <a:t>Give opportunity to participate indirectly first</a:t>
            </a:r>
          </a:p>
          <a:p>
            <a:pPr marL="800100" lvl="1">
              <a:lnSpc>
                <a:spcPct val="110000"/>
              </a:lnSpc>
              <a:spcBef>
                <a:spcPts val="0"/>
              </a:spcBef>
              <a:spcAft>
                <a:spcPts val="600"/>
              </a:spcAft>
              <a:buClrTx/>
              <a:buSzPct val="100000"/>
              <a:buFont typeface="Courier New" panose="02070309020205020404" pitchFamily="49" charset="0"/>
              <a:buChar char="o"/>
            </a:pPr>
            <a:r>
              <a:rPr lang="en-GB" sz="2000" dirty="0">
                <a:solidFill>
                  <a:schemeClr val="accent2"/>
                </a:solidFill>
              </a:rPr>
              <a:t>Be assertive and direct pro-actively if the learner is not performing well</a:t>
            </a:r>
          </a:p>
          <a:p>
            <a:pPr marL="342900">
              <a:lnSpc>
                <a:spcPct val="110000"/>
              </a:lnSpc>
              <a:spcBef>
                <a:spcPts val="0"/>
              </a:spcBef>
              <a:spcAft>
                <a:spcPts val="600"/>
              </a:spcAft>
              <a:buClrTx/>
              <a:buSzPct val="100000"/>
              <a:buFont typeface="Wingdings" panose="05000000000000000000" pitchFamily="2" charset="2"/>
              <a:buChar char="v"/>
            </a:pPr>
            <a:r>
              <a:rPr lang="en-GB" sz="2400" b="1" dirty="0">
                <a:solidFill>
                  <a:schemeClr val="accent2"/>
                </a:solidFill>
              </a:rPr>
              <a:t>Keep feedback objective and uniform, do not overthink individual agendas</a:t>
            </a:r>
          </a:p>
          <a:p>
            <a:pPr marL="800100" lvl="1">
              <a:lnSpc>
                <a:spcPct val="110000"/>
              </a:lnSpc>
              <a:spcBef>
                <a:spcPts val="0"/>
              </a:spcBef>
              <a:spcAft>
                <a:spcPts val="600"/>
              </a:spcAft>
              <a:buClrTx/>
              <a:buSzPct val="100000"/>
              <a:buFont typeface="Courier New" panose="02070309020205020404" pitchFamily="49" charset="0"/>
              <a:buChar char="o"/>
            </a:pPr>
            <a:endParaRPr lang="en-GB" sz="2000" dirty="0">
              <a:solidFill>
                <a:schemeClr val="accent2"/>
              </a:solidFill>
            </a:endParaRPr>
          </a:p>
          <a:p>
            <a:pPr marL="800100" lvl="1">
              <a:lnSpc>
                <a:spcPct val="110000"/>
              </a:lnSpc>
              <a:spcBef>
                <a:spcPts val="0"/>
              </a:spcBef>
              <a:spcAft>
                <a:spcPts val="1200"/>
              </a:spcAft>
              <a:buClrTx/>
              <a:buSzPct val="100000"/>
              <a:buFont typeface="Courier New" panose="02070309020205020404" pitchFamily="49" charset="0"/>
              <a:buChar char="o"/>
            </a:pPr>
            <a:endParaRPr lang="en-GB" sz="2000" b="1" dirty="0">
              <a:solidFill>
                <a:schemeClr val="accent2"/>
              </a:solidFill>
            </a:endParaRPr>
          </a:p>
          <a:p>
            <a:pPr marL="342900">
              <a:lnSpc>
                <a:spcPct val="110000"/>
              </a:lnSpc>
              <a:spcBef>
                <a:spcPts val="0"/>
              </a:spcBef>
              <a:spcAft>
                <a:spcPts val="1200"/>
              </a:spcAft>
              <a:buClrTx/>
              <a:buSzPct val="100000"/>
              <a:buFont typeface="Wingdings" panose="05000000000000000000" pitchFamily="2" charset="2"/>
              <a:buChar char="v"/>
            </a:pPr>
            <a:endParaRPr lang="en-GB" sz="2400" dirty="0">
              <a:solidFill>
                <a:schemeClr val="accent2"/>
              </a:solidFill>
            </a:endParaRPr>
          </a:p>
          <a:p>
            <a:pPr marL="0" indent="0">
              <a:lnSpc>
                <a:spcPct val="110000"/>
              </a:lnSpc>
              <a:spcBef>
                <a:spcPts val="0"/>
              </a:spcBef>
              <a:spcAft>
                <a:spcPts val="1200"/>
              </a:spcAft>
              <a:buClrTx/>
              <a:buSzPct val="100000"/>
              <a:buNone/>
            </a:pPr>
            <a:endParaRPr lang="en-GB" sz="2400" dirty="0">
              <a:solidFill>
                <a:schemeClr val="accent2"/>
              </a:solidFill>
            </a:endParaRPr>
          </a:p>
          <a:p>
            <a:pPr marL="800100" lvl="1">
              <a:lnSpc>
                <a:spcPct val="110000"/>
              </a:lnSpc>
              <a:spcBef>
                <a:spcPts val="0"/>
              </a:spcBef>
              <a:spcAft>
                <a:spcPts val="1200"/>
              </a:spcAft>
              <a:buClrTx/>
              <a:buSzPct val="100000"/>
              <a:buFont typeface="Courier New" panose="02070309020205020404" pitchFamily="49" charset="0"/>
              <a:buChar char="o"/>
            </a:pPr>
            <a:endParaRPr lang="en-GB" sz="2000" dirty="0">
              <a:solidFill>
                <a:schemeClr val="accent2"/>
              </a:solidFill>
            </a:endParaRPr>
          </a:p>
        </p:txBody>
      </p:sp>
    </p:spTree>
    <p:extLst>
      <p:ext uri="{BB962C8B-B14F-4D97-AF65-F5344CB8AC3E}">
        <p14:creationId xmlns:p14="http://schemas.microsoft.com/office/powerpoint/2010/main" val="1411687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500"/>
                                        <p:tgtEl>
                                          <p:spTgt spid="5">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5">
                                            <p:txEl>
                                              <p:pRg st="3" end="3"/>
                                            </p:txEl>
                                          </p:spTgt>
                                        </p:tgtEl>
                                        <p:attrNameLst>
                                          <p:attrName>style.visibility</p:attrName>
                                        </p:attrNameLst>
                                      </p:cBhvr>
                                      <p:to>
                                        <p:strVal val="visible"/>
                                      </p:to>
                                    </p:set>
                                    <p:animEffect transition="in" filter="fade">
                                      <p:cBhvr>
                                        <p:cTn id="18" dur="500"/>
                                        <p:tgtEl>
                                          <p:spTgt spid="5">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
                                            <p:txEl>
                                              <p:pRg st="4" end="4"/>
                                            </p:txEl>
                                          </p:spTgt>
                                        </p:tgtEl>
                                        <p:attrNameLst>
                                          <p:attrName>style.visibility</p:attrName>
                                        </p:attrNameLst>
                                      </p:cBhvr>
                                      <p:to>
                                        <p:strVal val="visible"/>
                                      </p:to>
                                    </p:set>
                                    <p:animEffect transition="in" filter="fade">
                                      <p:cBhvr>
                                        <p:cTn id="21" dur="500"/>
                                        <p:tgtEl>
                                          <p:spTgt spid="5">
                                            <p:txEl>
                                              <p:pRg st="4" end="4"/>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
                                            <p:txEl>
                                              <p:pRg st="5" end="5"/>
                                            </p:txEl>
                                          </p:spTgt>
                                        </p:tgtEl>
                                        <p:attrNameLst>
                                          <p:attrName>style.visibility</p:attrName>
                                        </p:attrNameLst>
                                      </p:cBhvr>
                                      <p:to>
                                        <p:strVal val="visible"/>
                                      </p:to>
                                    </p:set>
                                    <p:animEffect transition="in" filter="fade">
                                      <p:cBhvr>
                                        <p:cTn id="24" dur="500"/>
                                        <p:tgtEl>
                                          <p:spTgt spid="5">
                                            <p:txEl>
                                              <p:pRg st="5" end="5"/>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animEffect transition="in" filter="fade">
                                      <p:cBhvr>
                                        <p:cTn id="27" dur="500"/>
                                        <p:tgtEl>
                                          <p:spTgt spid="5">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txEl>
                                              <p:pRg st="7" end="7"/>
                                            </p:txEl>
                                          </p:spTgt>
                                        </p:tgtEl>
                                        <p:attrNameLst>
                                          <p:attrName>style.visibility</p:attrName>
                                        </p:attrNameLst>
                                      </p:cBhvr>
                                      <p:to>
                                        <p:strVal val="visible"/>
                                      </p:to>
                                    </p:set>
                                    <p:animEffect transition="in" filter="fade">
                                      <p:cBhvr>
                                        <p:cTn id="32" dur="500"/>
                                        <p:tgtEl>
                                          <p:spTgt spid="5">
                                            <p:txEl>
                                              <p:pRg st="7" end="7"/>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
                                            <p:txEl>
                                              <p:pRg st="8" end="8"/>
                                            </p:txEl>
                                          </p:spTgt>
                                        </p:tgtEl>
                                        <p:attrNameLst>
                                          <p:attrName>style.visibility</p:attrName>
                                        </p:attrNameLst>
                                      </p:cBhvr>
                                      <p:to>
                                        <p:strVal val="visible"/>
                                      </p:to>
                                    </p:set>
                                    <p:animEffect transition="in" filter="fade">
                                      <p:cBhvr>
                                        <p:cTn id="35" dur="500"/>
                                        <p:tgtEl>
                                          <p:spTgt spid="5">
                                            <p:txEl>
                                              <p:pRg st="8" end="8"/>
                                            </p:txEl>
                                          </p:spTgt>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5">
                                            <p:txEl>
                                              <p:pRg st="9" end="9"/>
                                            </p:txEl>
                                          </p:spTgt>
                                        </p:tgtEl>
                                        <p:attrNameLst>
                                          <p:attrName>style.visibility</p:attrName>
                                        </p:attrNameLst>
                                      </p:cBhvr>
                                      <p:to>
                                        <p:strVal val="visible"/>
                                      </p:to>
                                    </p:set>
                                    <p:animEffect transition="in" filter="fade">
                                      <p:cBhvr>
                                        <p:cTn id="38" dur="500"/>
                                        <p:tgtEl>
                                          <p:spTgt spid="5">
                                            <p:txEl>
                                              <p:pRg st="9" end="9"/>
                                            </p:txEl>
                                          </p:spTgt>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
                                            <p:txEl>
                                              <p:pRg st="10" end="10"/>
                                            </p:txEl>
                                          </p:spTgt>
                                        </p:tgtEl>
                                        <p:attrNameLst>
                                          <p:attrName>style.visibility</p:attrName>
                                        </p:attrNameLst>
                                      </p:cBhvr>
                                      <p:to>
                                        <p:strVal val="visible"/>
                                      </p:to>
                                    </p:set>
                                    <p:animEffect transition="in" filter="fade">
                                      <p:cBhvr>
                                        <p:cTn id="41" dur="500"/>
                                        <p:tgtEl>
                                          <p:spTgt spid="5">
                                            <p:txEl>
                                              <p:pRg st="10" end="10"/>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5">
                                            <p:txEl>
                                              <p:pRg st="11" end="11"/>
                                            </p:txEl>
                                          </p:spTgt>
                                        </p:tgtEl>
                                        <p:attrNameLst>
                                          <p:attrName>style.visibility</p:attrName>
                                        </p:attrNameLst>
                                      </p:cBhvr>
                                      <p:to>
                                        <p:strVal val="visible"/>
                                      </p:to>
                                    </p:set>
                                    <p:animEffect transition="in" filter="fade">
                                      <p:cBhvr>
                                        <p:cTn id="46" dur="500"/>
                                        <p:tgtEl>
                                          <p:spTgt spid="5">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15600" y="988600"/>
            <a:ext cx="11360800" cy="5486628"/>
          </a:xfrm>
        </p:spPr>
        <p:txBody>
          <a:bodyPr>
            <a:noAutofit/>
          </a:bodyPr>
          <a:lstStyle/>
          <a:p>
            <a:pPr indent="-457200">
              <a:spcAft>
                <a:spcPts val="1200"/>
              </a:spcAft>
              <a:buClrTx/>
              <a:buSzPct val="100000"/>
              <a:buFont typeface="Wingdings" panose="05000000000000000000" pitchFamily="2" charset="2"/>
              <a:buChar char="v"/>
            </a:pPr>
            <a:r>
              <a:rPr lang="en-GB" sz="2600" dirty="0">
                <a:solidFill>
                  <a:schemeClr val="accent2"/>
                </a:solidFill>
              </a:rPr>
              <a:t>Today, we will learn how to train others in practical skills</a:t>
            </a:r>
          </a:p>
          <a:p>
            <a:pPr indent="-457200">
              <a:spcAft>
                <a:spcPts val="1200"/>
              </a:spcAft>
              <a:buClrTx/>
              <a:buSzPct val="100000"/>
              <a:buFont typeface="Wingdings" panose="05000000000000000000" pitchFamily="2" charset="2"/>
              <a:buChar char="v"/>
            </a:pPr>
            <a:r>
              <a:rPr lang="en-GB" sz="2600" dirty="0">
                <a:solidFill>
                  <a:schemeClr val="accent2"/>
                </a:solidFill>
              </a:rPr>
              <a:t>You will be expected to:</a:t>
            </a:r>
          </a:p>
          <a:p>
            <a:pPr lvl="1" indent="-457200">
              <a:spcAft>
                <a:spcPts val="1200"/>
              </a:spcAft>
              <a:buClrTx/>
              <a:buSzPct val="100000"/>
              <a:buFont typeface="Courier New" panose="02070309020205020404" pitchFamily="49" charset="0"/>
              <a:buChar char="o"/>
            </a:pPr>
            <a:r>
              <a:rPr lang="en-GB" sz="2200" dirty="0">
                <a:solidFill>
                  <a:schemeClr val="accent2"/>
                </a:solidFill>
              </a:rPr>
              <a:t>Deliver sections of teaching in front of each other</a:t>
            </a:r>
          </a:p>
          <a:p>
            <a:pPr lvl="1" indent="-457200">
              <a:spcAft>
                <a:spcPts val="1200"/>
              </a:spcAft>
              <a:buClrTx/>
              <a:buSzPct val="100000"/>
              <a:buFont typeface="Courier New" panose="02070309020205020404" pitchFamily="49" charset="0"/>
              <a:buChar char="o"/>
            </a:pPr>
            <a:r>
              <a:rPr lang="en-GB" sz="2200" dirty="0">
                <a:solidFill>
                  <a:schemeClr val="accent2"/>
                </a:solidFill>
              </a:rPr>
              <a:t>Perform practical skills and receive honest, direct, maybe critical feedback</a:t>
            </a:r>
          </a:p>
          <a:p>
            <a:pPr lvl="1" indent="-457200">
              <a:spcAft>
                <a:spcPts val="1200"/>
              </a:spcAft>
              <a:buClrTx/>
              <a:buSzPct val="100000"/>
              <a:buFont typeface="Courier New" panose="02070309020205020404" pitchFamily="49" charset="0"/>
              <a:buChar char="o"/>
            </a:pPr>
            <a:r>
              <a:rPr lang="en-GB" sz="2200" dirty="0">
                <a:solidFill>
                  <a:schemeClr val="accent2"/>
                </a:solidFill>
              </a:rPr>
              <a:t>Work as a team, practising leadership, followship and effective communication</a:t>
            </a:r>
          </a:p>
          <a:p>
            <a:pPr lvl="1" indent="-457200">
              <a:spcAft>
                <a:spcPts val="1200"/>
              </a:spcAft>
              <a:buClrTx/>
              <a:buSzPct val="100000"/>
              <a:buFont typeface="Courier New" panose="02070309020205020404" pitchFamily="49" charset="0"/>
              <a:buChar char="o"/>
            </a:pPr>
            <a:r>
              <a:rPr lang="en-GB" sz="2200" dirty="0">
                <a:solidFill>
                  <a:schemeClr val="accent2"/>
                </a:solidFill>
              </a:rPr>
              <a:t>Support each other and aim to succeed as a team in all the skills and tasks</a:t>
            </a:r>
          </a:p>
        </p:txBody>
      </p:sp>
      <p:sp>
        <p:nvSpPr>
          <p:cNvPr id="7" name="Title 1">
            <a:extLst>
              <a:ext uri="{FF2B5EF4-FFF2-40B4-BE49-F238E27FC236}">
                <a16:creationId xmlns:a16="http://schemas.microsoft.com/office/drawing/2014/main" id="{6B87A46B-18F6-7FA2-40EA-FEB9B334043C}"/>
              </a:ext>
            </a:extLst>
          </p:cNvPr>
          <p:cNvSpPr txBox="1">
            <a:spLocks/>
          </p:cNvSpPr>
          <p:nvPr/>
        </p:nvSpPr>
        <p:spPr>
          <a:xfrm>
            <a:off x="587050" y="178749"/>
            <a:ext cx="1136080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600" b="1" dirty="0">
                <a:solidFill>
                  <a:srgbClr val="C00000"/>
                </a:solidFill>
                <a:latin typeface="Montserrat Medium" panose="020F0502020204030204" pitchFamily="34" charset="0"/>
              </a:rPr>
              <a:t>INTRODUCTION</a:t>
            </a:r>
            <a:br>
              <a:rPr lang="fr-FR" sz="1800" b="1" dirty="0">
                <a:solidFill>
                  <a:srgbClr val="C00000"/>
                </a:solidFill>
                <a:latin typeface="Montserrat Medium" panose="00000600000000000000" pitchFamily="2" charset="0"/>
              </a:rPr>
            </a:br>
            <a:endParaRPr lang="en-US" sz="1800" b="1" dirty="0">
              <a:solidFill>
                <a:srgbClr val="C00000"/>
              </a:solidFill>
              <a:latin typeface="Montserrat Medium" panose="020F0502020204030204" pitchFamily="34" charset="0"/>
            </a:endParaRPr>
          </a:p>
        </p:txBody>
      </p:sp>
    </p:spTree>
    <p:extLst>
      <p:ext uri="{BB962C8B-B14F-4D97-AF65-F5344CB8AC3E}">
        <p14:creationId xmlns:p14="http://schemas.microsoft.com/office/powerpoint/2010/main" val="3848610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B87A46B-18F6-7FA2-40EA-FEB9B334043C}"/>
              </a:ext>
            </a:extLst>
          </p:cNvPr>
          <p:cNvSpPr txBox="1">
            <a:spLocks/>
          </p:cNvSpPr>
          <p:nvPr/>
        </p:nvSpPr>
        <p:spPr>
          <a:xfrm>
            <a:off x="494910" y="83052"/>
            <a:ext cx="1145294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600" b="1" dirty="0">
                <a:solidFill>
                  <a:srgbClr val="C00000"/>
                </a:solidFill>
                <a:latin typeface="Montserrat Medium" panose="020F0502020204030204" pitchFamily="34" charset="0"/>
              </a:rPr>
              <a:t>SKILLS TRAINING – simulation</a:t>
            </a:r>
          </a:p>
          <a:p>
            <a:br>
              <a:rPr lang="fr-FR" sz="1800" b="1" dirty="0">
                <a:solidFill>
                  <a:srgbClr val="C00000"/>
                </a:solidFill>
                <a:latin typeface="Montserrat Medium" panose="00000600000000000000" pitchFamily="2" charset="0"/>
              </a:rPr>
            </a:br>
            <a:endParaRPr lang="en-US" sz="1800" b="1" dirty="0">
              <a:solidFill>
                <a:srgbClr val="C00000"/>
              </a:solidFill>
              <a:latin typeface="Montserrat Medium" panose="020F0502020204030204" pitchFamily="34" charset="0"/>
            </a:endParaRPr>
          </a:p>
        </p:txBody>
      </p:sp>
      <p:sp>
        <p:nvSpPr>
          <p:cNvPr id="4" name="TextBox 3">
            <a:extLst>
              <a:ext uri="{FF2B5EF4-FFF2-40B4-BE49-F238E27FC236}">
                <a16:creationId xmlns:a16="http://schemas.microsoft.com/office/drawing/2014/main" id="{9B9B02CE-CBA9-3F22-AA8D-AC056DB80078}"/>
              </a:ext>
            </a:extLst>
          </p:cNvPr>
          <p:cNvSpPr txBox="1"/>
          <p:nvPr/>
        </p:nvSpPr>
        <p:spPr>
          <a:xfrm>
            <a:off x="494910" y="4072658"/>
            <a:ext cx="11697090" cy="2782878"/>
          </a:xfrm>
          <a:prstGeom prst="rect">
            <a:avLst/>
          </a:prstGeom>
          <a:noFill/>
        </p:spPr>
        <p:txBody>
          <a:bodyPr wrap="square" rtlCol="0">
            <a:spAutoFit/>
          </a:bodyPr>
          <a:lstStyle/>
          <a:p>
            <a:pPr marL="457200" indent="-457200">
              <a:lnSpc>
                <a:spcPct val="110000"/>
              </a:lnSpc>
              <a:spcAft>
                <a:spcPts val="600"/>
              </a:spcAft>
              <a:buFont typeface="+mj-lt"/>
              <a:buAutoNum type="arabicPeriod"/>
            </a:pPr>
            <a:r>
              <a:rPr lang="en-GB" sz="2300" b="1" dirty="0"/>
              <a:t>Why do we do simulation?</a:t>
            </a:r>
          </a:p>
          <a:p>
            <a:pPr marL="457200" indent="-457200">
              <a:lnSpc>
                <a:spcPct val="110000"/>
              </a:lnSpc>
              <a:spcAft>
                <a:spcPts val="600"/>
              </a:spcAft>
              <a:buFont typeface="+mj-lt"/>
              <a:buAutoNum type="arabicPeriod"/>
            </a:pPr>
            <a:r>
              <a:rPr lang="en-GB" sz="2300" b="1" dirty="0"/>
              <a:t>What are the risks of simulated scenarios?</a:t>
            </a:r>
          </a:p>
          <a:p>
            <a:pPr marL="457200" indent="-457200">
              <a:lnSpc>
                <a:spcPct val="110000"/>
              </a:lnSpc>
              <a:spcAft>
                <a:spcPts val="600"/>
              </a:spcAft>
              <a:buFont typeface="+mj-lt"/>
              <a:buAutoNum type="arabicPeriod"/>
            </a:pPr>
            <a:r>
              <a:rPr lang="en-GB" sz="2300" b="1" dirty="0"/>
              <a:t>What are the important elements of simulated scenarios?</a:t>
            </a:r>
          </a:p>
          <a:p>
            <a:pPr marL="457200" indent="-457200">
              <a:lnSpc>
                <a:spcPct val="110000"/>
              </a:lnSpc>
              <a:spcAft>
                <a:spcPts val="600"/>
              </a:spcAft>
              <a:buFont typeface="+mj-lt"/>
              <a:buAutoNum type="arabicPeriod"/>
            </a:pPr>
            <a:r>
              <a:rPr lang="en-GB" sz="2300" b="1" dirty="0"/>
              <a:t>How do we ensure learning occurs as a result of the activity?</a:t>
            </a:r>
          </a:p>
          <a:p>
            <a:pPr>
              <a:lnSpc>
                <a:spcPct val="110000"/>
              </a:lnSpc>
              <a:spcAft>
                <a:spcPts val="600"/>
              </a:spcAft>
            </a:pPr>
            <a:endParaRPr lang="en-GB" sz="2300" b="1" dirty="0"/>
          </a:p>
          <a:p>
            <a:pPr>
              <a:lnSpc>
                <a:spcPct val="110000"/>
              </a:lnSpc>
            </a:pPr>
            <a:endParaRPr lang="en-GB" sz="2300" b="1" dirty="0"/>
          </a:p>
        </p:txBody>
      </p:sp>
      <p:pic>
        <p:nvPicPr>
          <p:cNvPr id="2" name="Dramatic pictures of mock terror attack in Manchester-2MB9jHOJ_Vg-480pp-1705750184">
            <a:hlinkClick r:id="" action="ppaction://media"/>
            <a:extLst>
              <a:ext uri="{FF2B5EF4-FFF2-40B4-BE49-F238E27FC236}">
                <a16:creationId xmlns:a16="http://schemas.microsoft.com/office/drawing/2014/main" id="{AF7372BE-DF39-9166-D343-4EF0F16F68F7}"/>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05790" y="754380"/>
            <a:ext cx="5451158" cy="3064032"/>
          </a:xfrm>
          <a:prstGeom prst="rect">
            <a:avLst/>
          </a:prstGeom>
        </p:spPr>
      </p:pic>
    </p:spTree>
    <p:extLst>
      <p:ext uri="{BB962C8B-B14F-4D97-AF65-F5344CB8AC3E}">
        <p14:creationId xmlns:p14="http://schemas.microsoft.com/office/powerpoint/2010/main" val="1693802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9204"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 presetClass="mediacall" presetSubtype="0" fill="hold" nodeType="clickEffect">
                                  <p:stCondLst>
                                    <p:cond delay="0"/>
                                  </p:stCondLst>
                                  <p:childTnLst>
                                    <p:cmd type="call" cmd="togglePause">
                                      <p:cBhvr>
                                        <p:cTn id="10" dur="1" fill="hold"/>
                                        <p:tgtEl>
                                          <p:spTgt spid="2"/>
                                        </p:tgtEl>
                                      </p:cBhvr>
                                    </p:cmd>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
                                            <p:txEl>
                                              <p:pRg st="1" end="1"/>
                                            </p:txEl>
                                          </p:spTgt>
                                        </p:tgtEl>
                                        <p:attrNameLst>
                                          <p:attrName>style.visibility</p:attrName>
                                        </p:attrNameLst>
                                      </p:cBhvr>
                                      <p:to>
                                        <p:strVal val="visible"/>
                                      </p:to>
                                    </p:set>
                                    <p:animEffect transition="in" filter="fade">
                                      <p:cBhvr>
                                        <p:cTn id="20" dur="500"/>
                                        <p:tgtEl>
                                          <p:spTgt spid="4">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Effect transition="in" filter="fade">
                                      <p:cBhvr>
                                        <p:cTn id="25" dur="500"/>
                                        <p:tgtEl>
                                          <p:spTgt spid="4">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4">
                                            <p:txEl>
                                              <p:pRg st="3" end="3"/>
                                            </p:txEl>
                                          </p:spTgt>
                                        </p:tgtEl>
                                        <p:attrNameLst>
                                          <p:attrName>style.visibility</p:attrName>
                                        </p:attrNameLst>
                                      </p:cBhvr>
                                      <p:to>
                                        <p:strVal val="visible"/>
                                      </p:to>
                                    </p:set>
                                    <p:animEffect transition="in" filter="fade">
                                      <p:cBhvr>
                                        <p:cTn id="30"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31" fill="hold" display="0">
                  <p:stCondLst>
                    <p:cond delay="indefinite"/>
                  </p:stCondLst>
                </p:cTn>
                <p:tgtEl>
                  <p:spTgt spid="2"/>
                </p:tgtEl>
              </p:cMediaNode>
            </p:video>
          </p:childTnLst>
        </p:cTn>
      </p:par>
    </p:tnLst>
    <p:bldLst>
      <p:bldP spid="4"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B87A46B-18F6-7FA2-40EA-FEB9B334043C}"/>
              </a:ext>
            </a:extLst>
          </p:cNvPr>
          <p:cNvSpPr txBox="1">
            <a:spLocks/>
          </p:cNvSpPr>
          <p:nvPr/>
        </p:nvSpPr>
        <p:spPr>
          <a:xfrm>
            <a:off x="494910" y="83052"/>
            <a:ext cx="1145294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600" b="1" dirty="0">
                <a:solidFill>
                  <a:srgbClr val="C00000"/>
                </a:solidFill>
                <a:latin typeface="Montserrat Medium" panose="020F0502020204030204" pitchFamily="34" charset="0"/>
              </a:rPr>
              <a:t>SKILLS TRAINING – simulation</a:t>
            </a:r>
          </a:p>
          <a:p>
            <a:br>
              <a:rPr lang="fr-FR" sz="1800" b="1" dirty="0">
                <a:solidFill>
                  <a:srgbClr val="C00000"/>
                </a:solidFill>
                <a:latin typeface="Montserrat Medium" panose="00000600000000000000" pitchFamily="2" charset="0"/>
              </a:rPr>
            </a:br>
            <a:endParaRPr lang="en-US" sz="1800" b="1" dirty="0">
              <a:solidFill>
                <a:srgbClr val="C00000"/>
              </a:solidFill>
              <a:latin typeface="Montserrat Medium" panose="020F0502020204030204" pitchFamily="34" charset="0"/>
            </a:endParaRPr>
          </a:p>
        </p:txBody>
      </p:sp>
      <p:sp>
        <p:nvSpPr>
          <p:cNvPr id="4" name="TextBox 3">
            <a:extLst>
              <a:ext uri="{FF2B5EF4-FFF2-40B4-BE49-F238E27FC236}">
                <a16:creationId xmlns:a16="http://schemas.microsoft.com/office/drawing/2014/main" id="{9B9B02CE-CBA9-3F22-AA8D-AC056DB80078}"/>
              </a:ext>
            </a:extLst>
          </p:cNvPr>
          <p:cNvSpPr txBox="1"/>
          <p:nvPr/>
        </p:nvSpPr>
        <p:spPr>
          <a:xfrm>
            <a:off x="494910" y="1012441"/>
            <a:ext cx="11697090" cy="5512856"/>
          </a:xfrm>
          <a:prstGeom prst="rect">
            <a:avLst/>
          </a:prstGeom>
          <a:noFill/>
        </p:spPr>
        <p:txBody>
          <a:bodyPr wrap="square" rtlCol="0">
            <a:spAutoFit/>
          </a:bodyPr>
          <a:lstStyle/>
          <a:p>
            <a:pPr marL="514350" indent="-514350">
              <a:lnSpc>
                <a:spcPct val="130000"/>
              </a:lnSpc>
              <a:buFont typeface="+mj-lt"/>
              <a:buAutoNum type="arabicPeriod"/>
            </a:pPr>
            <a:r>
              <a:rPr lang="en-GB" sz="2300" b="1" u="sng" dirty="0"/>
              <a:t>Role-playing</a:t>
            </a:r>
          </a:p>
          <a:p>
            <a:pPr>
              <a:lnSpc>
                <a:spcPct val="130000"/>
              </a:lnSpc>
            </a:pPr>
            <a:r>
              <a:rPr lang="en-GB" sz="2300" dirty="0"/>
              <a:t>Exercises which centre around pre-defined roles and scripts, acted out by volunteers to allow a learner to practice an appropriate skill.</a:t>
            </a:r>
          </a:p>
          <a:p>
            <a:pPr>
              <a:lnSpc>
                <a:spcPct val="130000"/>
              </a:lnSpc>
            </a:pPr>
            <a:endParaRPr lang="en-GB" sz="2300" dirty="0"/>
          </a:p>
          <a:p>
            <a:pPr marL="514350" indent="-514350">
              <a:lnSpc>
                <a:spcPct val="130000"/>
              </a:lnSpc>
              <a:buFont typeface="+mj-lt"/>
              <a:buAutoNum type="arabicPeriod" startAt="2"/>
            </a:pPr>
            <a:r>
              <a:rPr lang="en-GB" sz="2300" b="1" u="sng" dirty="0"/>
              <a:t>Simulation</a:t>
            </a:r>
            <a:r>
              <a:rPr lang="en-GB" sz="2300" u="sng" dirty="0"/>
              <a:t> </a:t>
            </a:r>
          </a:p>
          <a:p>
            <a:pPr marL="457200" indent="-457200">
              <a:lnSpc>
                <a:spcPct val="130000"/>
              </a:lnSpc>
              <a:buFont typeface="Wingdings" panose="05000000000000000000" pitchFamily="2" charset="2"/>
              <a:buChar char="v"/>
            </a:pPr>
            <a:r>
              <a:rPr lang="en-GB" sz="2300" dirty="0"/>
              <a:t>Simulations are controlled environments in which students perform the skills to solve problems as if real-life</a:t>
            </a:r>
          </a:p>
          <a:p>
            <a:pPr marL="457200" indent="-457200">
              <a:lnSpc>
                <a:spcPct val="130000"/>
              </a:lnSpc>
              <a:buFont typeface="Wingdings" panose="05000000000000000000" pitchFamily="2" charset="2"/>
              <a:buChar char="v"/>
            </a:pPr>
            <a:r>
              <a:rPr lang="en-GB" sz="2300" dirty="0"/>
              <a:t>A scenario provides the students with a basic description of the simulation scene</a:t>
            </a:r>
          </a:p>
          <a:p>
            <a:pPr marL="457200" indent="-457200">
              <a:lnSpc>
                <a:spcPct val="130000"/>
              </a:lnSpc>
              <a:buFont typeface="Wingdings" panose="05000000000000000000" pitchFamily="2" charset="2"/>
              <a:buChar char="v"/>
            </a:pPr>
            <a:r>
              <a:rPr lang="en-GB" sz="2300" dirty="0"/>
              <a:t>The instructor sets up the simulation and the students respond to it</a:t>
            </a:r>
          </a:p>
          <a:p>
            <a:pPr marL="457200" indent="-457200">
              <a:lnSpc>
                <a:spcPct val="130000"/>
              </a:lnSpc>
              <a:buFont typeface="Wingdings" panose="05000000000000000000" pitchFamily="2" charset="2"/>
              <a:buChar char="v"/>
            </a:pPr>
            <a:r>
              <a:rPr lang="en-GB" sz="2300" dirty="0"/>
              <a:t>The simulation can be high or low fidelity, with props and make-up</a:t>
            </a:r>
          </a:p>
          <a:p>
            <a:pPr marL="457200" indent="-457200">
              <a:lnSpc>
                <a:spcPct val="130000"/>
              </a:lnSpc>
              <a:buFont typeface="Wingdings" panose="05000000000000000000" pitchFamily="2" charset="2"/>
              <a:buChar char="v"/>
            </a:pPr>
            <a:r>
              <a:rPr lang="en-GB" sz="2300" dirty="0"/>
              <a:t>The simulation should be avoid traps and the perception of unfairness</a:t>
            </a:r>
          </a:p>
          <a:p>
            <a:pPr marL="342900" indent="-342900">
              <a:lnSpc>
                <a:spcPct val="110000"/>
              </a:lnSpc>
              <a:buFont typeface="+mj-lt"/>
              <a:buAutoNum type="arabicPeriod" startAt="2"/>
            </a:pPr>
            <a:endParaRPr lang="fr-FR" sz="2300" dirty="0"/>
          </a:p>
        </p:txBody>
      </p:sp>
    </p:spTree>
    <p:extLst>
      <p:ext uri="{BB962C8B-B14F-4D97-AF65-F5344CB8AC3E}">
        <p14:creationId xmlns:p14="http://schemas.microsoft.com/office/powerpoint/2010/main" val="3320412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500"/>
                                        <p:tgtEl>
                                          <p:spTgt spid="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fade">
                                      <p:cBhvr>
                                        <p:cTn id="22" dur="500"/>
                                        <p:tgtEl>
                                          <p:spTgt spid="4">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fade">
                                      <p:cBhvr>
                                        <p:cTn id="27" dur="500"/>
                                        <p:tgtEl>
                                          <p:spTgt spid="4">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txEl>
                                              <p:pRg st="6" end="6"/>
                                            </p:txEl>
                                          </p:spTgt>
                                        </p:tgtEl>
                                        <p:attrNameLst>
                                          <p:attrName>style.visibility</p:attrName>
                                        </p:attrNameLst>
                                      </p:cBhvr>
                                      <p:to>
                                        <p:strVal val="visible"/>
                                      </p:to>
                                    </p:set>
                                    <p:animEffect transition="in" filter="fade">
                                      <p:cBhvr>
                                        <p:cTn id="32" dur="500"/>
                                        <p:tgtEl>
                                          <p:spTgt spid="4">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
                                            <p:txEl>
                                              <p:pRg st="7" end="7"/>
                                            </p:txEl>
                                          </p:spTgt>
                                        </p:tgtEl>
                                        <p:attrNameLst>
                                          <p:attrName>style.visibility</p:attrName>
                                        </p:attrNameLst>
                                      </p:cBhvr>
                                      <p:to>
                                        <p:strVal val="visible"/>
                                      </p:to>
                                    </p:set>
                                    <p:animEffect transition="in" filter="fade">
                                      <p:cBhvr>
                                        <p:cTn id="37" dur="500"/>
                                        <p:tgtEl>
                                          <p:spTgt spid="4">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
                                            <p:txEl>
                                              <p:pRg st="8" end="8"/>
                                            </p:txEl>
                                          </p:spTgt>
                                        </p:tgtEl>
                                        <p:attrNameLst>
                                          <p:attrName>style.visibility</p:attrName>
                                        </p:attrNameLst>
                                      </p:cBhvr>
                                      <p:to>
                                        <p:strVal val="visible"/>
                                      </p:to>
                                    </p:set>
                                    <p:animEffect transition="in" filter="fade">
                                      <p:cBhvr>
                                        <p:cTn id="42" dur="5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B87A46B-18F6-7FA2-40EA-FEB9B334043C}"/>
              </a:ext>
            </a:extLst>
          </p:cNvPr>
          <p:cNvSpPr txBox="1">
            <a:spLocks/>
          </p:cNvSpPr>
          <p:nvPr/>
        </p:nvSpPr>
        <p:spPr>
          <a:xfrm>
            <a:off x="494910" y="83052"/>
            <a:ext cx="1145294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600" b="1" dirty="0">
                <a:solidFill>
                  <a:srgbClr val="C00000"/>
                </a:solidFill>
                <a:latin typeface="Montserrat Medium" panose="020F0502020204030204" pitchFamily="34" charset="0"/>
              </a:rPr>
              <a:t>SKILLS TRAINING – practice</a:t>
            </a:r>
          </a:p>
          <a:p>
            <a:br>
              <a:rPr lang="fr-FR" sz="1800" b="1" dirty="0">
                <a:solidFill>
                  <a:srgbClr val="C00000"/>
                </a:solidFill>
                <a:latin typeface="Montserrat Medium" panose="00000600000000000000" pitchFamily="2" charset="0"/>
              </a:rPr>
            </a:br>
            <a:endParaRPr lang="en-US" sz="1800" b="1" dirty="0">
              <a:solidFill>
                <a:srgbClr val="C00000"/>
              </a:solidFill>
              <a:latin typeface="Montserrat Medium" panose="020F0502020204030204" pitchFamily="34" charset="0"/>
            </a:endParaRPr>
          </a:p>
        </p:txBody>
      </p:sp>
      <p:sp>
        <p:nvSpPr>
          <p:cNvPr id="4" name="TextBox 3">
            <a:extLst>
              <a:ext uri="{FF2B5EF4-FFF2-40B4-BE49-F238E27FC236}">
                <a16:creationId xmlns:a16="http://schemas.microsoft.com/office/drawing/2014/main" id="{9B9B02CE-CBA9-3F22-AA8D-AC056DB80078}"/>
              </a:ext>
            </a:extLst>
          </p:cNvPr>
          <p:cNvSpPr txBox="1"/>
          <p:nvPr/>
        </p:nvSpPr>
        <p:spPr>
          <a:xfrm>
            <a:off x="494910" y="805613"/>
            <a:ext cx="11697090" cy="5972982"/>
          </a:xfrm>
          <a:prstGeom prst="rect">
            <a:avLst/>
          </a:prstGeom>
          <a:noFill/>
        </p:spPr>
        <p:txBody>
          <a:bodyPr wrap="square" rtlCol="0">
            <a:spAutoFit/>
          </a:bodyPr>
          <a:lstStyle/>
          <a:p>
            <a:pPr marL="514350" indent="-514350">
              <a:lnSpc>
                <a:spcPct val="130000"/>
              </a:lnSpc>
              <a:buFont typeface="+mj-lt"/>
              <a:buAutoNum type="arabicPeriod" startAt="2"/>
            </a:pPr>
            <a:r>
              <a:rPr lang="en-GB" sz="2300" b="1" u="sng" dirty="0"/>
              <a:t>Simulation</a:t>
            </a:r>
            <a:r>
              <a:rPr lang="en-GB" sz="2300" u="sng" dirty="0"/>
              <a:t> </a:t>
            </a:r>
          </a:p>
          <a:p>
            <a:pPr marL="457200" indent="-457200">
              <a:lnSpc>
                <a:spcPct val="130000"/>
              </a:lnSpc>
              <a:buFont typeface="Wingdings" panose="05000000000000000000" pitchFamily="2" charset="2"/>
              <a:buChar char="v"/>
            </a:pPr>
            <a:r>
              <a:rPr lang="en-GB" sz="2300" dirty="0"/>
              <a:t>The simulated event should be sufficiently complicated to allow for near real-life stress level and conditioning, but controlled to allow for specific focus on the learning objectives without excessive distraction or deviation</a:t>
            </a:r>
          </a:p>
          <a:p>
            <a:pPr marL="457200" indent="-457200">
              <a:lnSpc>
                <a:spcPct val="130000"/>
              </a:lnSpc>
              <a:buFont typeface="Wingdings" panose="05000000000000000000" pitchFamily="2" charset="2"/>
              <a:buChar char="v"/>
            </a:pPr>
            <a:r>
              <a:rPr lang="en-GB" sz="2300" dirty="0"/>
              <a:t>The simulated event can involve development of secondary events according to the performance of the learner</a:t>
            </a:r>
          </a:p>
          <a:p>
            <a:pPr marL="457200" indent="-457200">
              <a:lnSpc>
                <a:spcPct val="130000"/>
              </a:lnSpc>
              <a:buFont typeface="Wingdings" panose="05000000000000000000" pitchFamily="2" charset="2"/>
              <a:buChar char="v"/>
            </a:pPr>
            <a:r>
              <a:rPr lang="en-GB" sz="2300" dirty="0"/>
              <a:t>It should have clear end points and learning objectives which can then be debriefed methodically and objectively</a:t>
            </a:r>
          </a:p>
          <a:p>
            <a:pPr marL="457200" indent="-457200">
              <a:lnSpc>
                <a:spcPct val="130000"/>
              </a:lnSpc>
              <a:buFont typeface="Wingdings" panose="05000000000000000000" pitchFamily="2" charset="2"/>
              <a:buChar char="v"/>
            </a:pPr>
            <a:r>
              <a:rPr lang="en-GB" sz="2300" dirty="0"/>
              <a:t>Equipment, environment, actors’ roles, development of secondary events, should all be defined in advance, with limited improvisation or alteration</a:t>
            </a:r>
          </a:p>
          <a:p>
            <a:pPr marL="457200" indent="-457200">
              <a:lnSpc>
                <a:spcPct val="130000"/>
              </a:lnSpc>
              <a:buFont typeface="Wingdings" panose="05000000000000000000" pitchFamily="2" charset="2"/>
              <a:buChar char="v"/>
            </a:pPr>
            <a:r>
              <a:rPr lang="en-GB" sz="2300" b="1" dirty="0"/>
              <a:t>Simulation training requires significant design beforehand (scenario), management during and follow-up afterwards to maximise the effectiveness</a:t>
            </a:r>
          </a:p>
          <a:p>
            <a:pPr marL="342900" indent="-342900">
              <a:lnSpc>
                <a:spcPct val="110000"/>
              </a:lnSpc>
              <a:buFont typeface="+mj-lt"/>
              <a:buAutoNum type="arabicPeriod" startAt="2"/>
            </a:pPr>
            <a:endParaRPr lang="fr-FR" sz="2300" dirty="0"/>
          </a:p>
        </p:txBody>
      </p:sp>
    </p:spTree>
    <p:extLst>
      <p:ext uri="{BB962C8B-B14F-4D97-AF65-F5344CB8AC3E}">
        <p14:creationId xmlns:p14="http://schemas.microsoft.com/office/powerpoint/2010/main" val="652233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CE5C9EDC-6F10-BD3B-B19F-47ED15B8C962}"/>
              </a:ext>
            </a:extLst>
          </p:cNvPr>
          <p:cNvSpPr/>
          <p:nvPr/>
        </p:nvSpPr>
        <p:spPr>
          <a:xfrm>
            <a:off x="125730" y="2872740"/>
            <a:ext cx="11974830" cy="2682240"/>
          </a:xfrm>
          <a:prstGeom prst="rect">
            <a:avLst/>
          </a:prstGeom>
          <a:solidFill>
            <a:schemeClr val="tx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1" name="Rectangle 20">
            <a:extLst>
              <a:ext uri="{FF2B5EF4-FFF2-40B4-BE49-F238E27FC236}">
                <a16:creationId xmlns:a16="http://schemas.microsoft.com/office/drawing/2014/main" id="{E36D662D-1F12-77F9-0A2E-682F4C7632AD}"/>
              </a:ext>
            </a:extLst>
          </p:cNvPr>
          <p:cNvSpPr/>
          <p:nvPr/>
        </p:nvSpPr>
        <p:spPr>
          <a:xfrm>
            <a:off x="125730" y="754380"/>
            <a:ext cx="11974830" cy="1943100"/>
          </a:xfrm>
          <a:prstGeom prst="rect">
            <a:avLst/>
          </a:prstGeom>
          <a:solidFill>
            <a:schemeClr val="tx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Title 1">
            <a:extLst>
              <a:ext uri="{FF2B5EF4-FFF2-40B4-BE49-F238E27FC236}">
                <a16:creationId xmlns:a16="http://schemas.microsoft.com/office/drawing/2014/main" id="{6B87A46B-18F6-7FA2-40EA-FEB9B334043C}"/>
              </a:ext>
            </a:extLst>
          </p:cNvPr>
          <p:cNvSpPr txBox="1">
            <a:spLocks/>
          </p:cNvSpPr>
          <p:nvPr/>
        </p:nvSpPr>
        <p:spPr>
          <a:xfrm>
            <a:off x="494910" y="83052"/>
            <a:ext cx="1145294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600" b="1" dirty="0">
                <a:solidFill>
                  <a:srgbClr val="C00000"/>
                </a:solidFill>
                <a:latin typeface="Montserrat Medium" panose="020F0502020204030204" pitchFamily="34" charset="0"/>
              </a:rPr>
              <a:t>SKILLS TRAINING – practice</a:t>
            </a:r>
          </a:p>
          <a:p>
            <a:br>
              <a:rPr lang="en-GB" sz="1800" b="1" dirty="0">
                <a:solidFill>
                  <a:srgbClr val="C00000"/>
                </a:solidFill>
                <a:latin typeface="Montserrat Medium" panose="00000600000000000000" pitchFamily="2" charset="0"/>
              </a:rPr>
            </a:br>
            <a:endParaRPr lang="en-GB" sz="1800" b="1" dirty="0">
              <a:solidFill>
                <a:srgbClr val="C00000"/>
              </a:solidFill>
              <a:latin typeface="Montserrat Medium" panose="020F0502020204030204" pitchFamily="34" charset="0"/>
            </a:endParaRPr>
          </a:p>
        </p:txBody>
      </p:sp>
      <p:sp>
        <p:nvSpPr>
          <p:cNvPr id="2" name="Rectangle 1">
            <a:extLst>
              <a:ext uri="{FF2B5EF4-FFF2-40B4-BE49-F238E27FC236}">
                <a16:creationId xmlns:a16="http://schemas.microsoft.com/office/drawing/2014/main" id="{15EB58EE-C894-554F-145F-BE8E03CE8FFC}"/>
              </a:ext>
            </a:extLst>
          </p:cNvPr>
          <p:cNvSpPr/>
          <p:nvPr/>
        </p:nvSpPr>
        <p:spPr>
          <a:xfrm>
            <a:off x="354330" y="906780"/>
            <a:ext cx="2011680" cy="1554480"/>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accent2"/>
                </a:solidFill>
              </a:rPr>
              <a:t>Choose learning objectives</a:t>
            </a:r>
          </a:p>
        </p:txBody>
      </p:sp>
      <p:sp>
        <p:nvSpPr>
          <p:cNvPr id="3" name="Arrow: Right 2">
            <a:extLst>
              <a:ext uri="{FF2B5EF4-FFF2-40B4-BE49-F238E27FC236}">
                <a16:creationId xmlns:a16="http://schemas.microsoft.com/office/drawing/2014/main" id="{DB92DD7E-B103-0D3F-F125-ACF7DC927BC1}"/>
              </a:ext>
            </a:extLst>
          </p:cNvPr>
          <p:cNvSpPr/>
          <p:nvPr/>
        </p:nvSpPr>
        <p:spPr>
          <a:xfrm>
            <a:off x="2537460" y="1485900"/>
            <a:ext cx="834390" cy="42291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Rectangle 4">
            <a:extLst>
              <a:ext uri="{FF2B5EF4-FFF2-40B4-BE49-F238E27FC236}">
                <a16:creationId xmlns:a16="http://schemas.microsoft.com/office/drawing/2014/main" id="{34C3E4E6-0D49-2A87-D068-B991B685EB35}"/>
              </a:ext>
            </a:extLst>
          </p:cNvPr>
          <p:cNvSpPr/>
          <p:nvPr/>
        </p:nvSpPr>
        <p:spPr>
          <a:xfrm>
            <a:off x="3497580" y="906780"/>
            <a:ext cx="3086100" cy="1554480"/>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accent2"/>
                </a:solidFill>
              </a:rPr>
              <a:t>Define space, equipment, props, actor needed</a:t>
            </a:r>
          </a:p>
        </p:txBody>
      </p:sp>
      <p:sp>
        <p:nvSpPr>
          <p:cNvPr id="6" name="Arrow: Right 5">
            <a:extLst>
              <a:ext uri="{FF2B5EF4-FFF2-40B4-BE49-F238E27FC236}">
                <a16:creationId xmlns:a16="http://schemas.microsoft.com/office/drawing/2014/main" id="{EF44308D-8287-EF38-3408-C11574A26DC6}"/>
              </a:ext>
            </a:extLst>
          </p:cNvPr>
          <p:cNvSpPr/>
          <p:nvPr/>
        </p:nvSpPr>
        <p:spPr>
          <a:xfrm>
            <a:off x="6755130" y="1489710"/>
            <a:ext cx="902970" cy="42291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Rectangle 7">
            <a:extLst>
              <a:ext uri="{FF2B5EF4-FFF2-40B4-BE49-F238E27FC236}">
                <a16:creationId xmlns:a16="http://schemas.microsoft.com/office/drawing/2014/main" id="{16A51A1E-4106-A911-BE68-83237C25AC4D}"/>
              </a:ext>
            </a:extLst>
          </p:cNvPr>
          <p:cNvSpPr/>
          <p:nvPr/>
        </p:nvSpPr>
        <p:spPr>
          <a:xfrm>
            <a:off x="7795260" y="899160"/>
            <a:ext cx="4137660" cy="1554480"/>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accent2"/>
                </a:solidFill>
              </a:rPr>
              <a:t>Establish roles: facilitator, actor(s), learner(s), development events</a:t>
            </a:r>
          </a:p>
        </p:txBody>
      </p:sp>
      <p:sp>
        <p:nvSpPr>
          <p:cNvPr id="10" name="Rectangle 9">
            <a:extLst>
              <a:ext uri="{FF2B5EF4-FFF2-40B4-BE49-F238E27FC236}">
                <a16:creationId xmlns:a16="http://schemas.microsoft.com/office/drawing/2014/main" id="{1B859EC6-D446-411B-2165-099A326FE818}"/>
              </a:ext>
            </a:extLst>
          </p:cNvPr>
          <p:cNvSpPr/>
          <p:nvPr/>
        </p:nvSpPr>
        <p:spPr>
          <a:xfrm>
            <a:off x="365760" y="3070860"/>
            <a:ext cx="2011680" cy="1554480"/>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accent2"/>
                </a:solidFill>
              </a:rPr>
              <a:t>Briefing (story line)</a:t>
            </a:r>
          </a:p>
        </p:txBody>
      </p:sp>
      <p:sp>
        <p:nvSpPr>
          <p:cNvPr id="11" name="Arrow: Right 10">
            <a:extLst>
              <a:ext uri="{FF2B5EF4-FFF2-40B4-BE49-F238E27FC236}">
                <a16:creationId xmlns:a16="http://schemas.microsoft.com/office/drawing/2014/main" id="{8D2FD414-7534-F597-EDE7-C72435A0FD1E}"/>
              </a:ext>
            </a:extLst>
          </p:cNvPr>
          <p:cNvSpPr/>
          <p:nvPr/>
        </p:nvSpPr>
        <p:spPr>
          <a:xfrm>
            <a:off x="2552700" y="3581400"/>
            <a:ext cx="762000" cy="42291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Rectangle 11">
            <a:extLst>
              <a:ext uri="{FF2B5EF4-FFF2-40B4-BE49-F238E27FC236}">
                <a16:creationId xmlns:a16="http://schemas.microsoft.com/office/drawing/2014/main" id="{529E9CE7-1EC5-2D29-E1B1-DBE656B73CEF}"/>
              </a:ext>
            </a:extLst>
          </p:cNvPr>
          <p:cNvSpPr/>
          <p:nvPr/>
        </p:nvSpPr>
        <p:spPr>
          <a:xfrm>
            <a:off x="3531870" y="3063240"/>
            <a:ext cx="2160270" cy="1554480"/>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accent2"/>
                </a:solidFill>
              </a:rPr>
              <a:t>Start</a:t>
            </a:r>
          </a:p>
        </p:txBody>
      </p:sp>
      <p:sp>
        <p:nvSpPr>
          <p:cNvPr id="13" name="Arrow: Right 12">
            <a:extLst>
              <a:ext uri="{FF2B5EF4-FFF2-40B4-BE49-F238E27FC236}">
                <a16:creationId xmlns:a16="http://schemas.microsoft.com/office/drawing/2014/main" id="{1EC5B69D-7B7A-D04E-05D2-2702F99DA0ED}"/>
              </a:ext>
            </a:extLst>
          </p:cNvPr>
          <p:cNvSpPr/>
          <p:nvPr/>
        </p:nvSpPr>
        <p:spPr>
          <a:xfrm rot="20010493">
            <a:off x="5951221" y="3322320"/>
            <a:ext cx="762000" cy="42291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Rectangle 13">
            <a:extLst>
              <a:ext uri="{FF2B5EF4-FFF2-40B4-BE49-F238E27FC236}">
                <a16:creationId xmlns:a16="http://schemas.microsoft.com/office/drawing/2014/main" id="{3DA931B3-2A39-3008-58D2-9F7F1BFFFE52}"/>
              </a:ext>
            </a:extLst>
          </p:cNvPr>
          <p:cNvSpPr/>
          <p:nvPr/>
        </p:nvSpPr>
        <p:spPr>
          <a:xfrm>
            <a:off x="6861810" y="3044190"/>
            <a:ext cx="1543050" cy="704850"/>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accent2"/>
                </a:solidFill>
              </a:rPr>
              <a:t>Course 1</a:t>
            </a:r>
          </a:p>
        </p:txBody>
      </p:sp>
      <p:sp>
        <p:nvSpPr>
          <p:cNvPr id="15" name="Rectangle 14">
            <a:extLst>
              <a:ext uri="{FF2B5EF4-FFF2-40B4-BE49-F238E27FC236}">
                <a16:creationId xmlns:a16="http://schemas.microsoft.com/office/drawing/2014/main" id="{CCCF8760-612C-C205-A0A8-25905EDAC10E}"/>
              </a:ext>
            </a:extLst>
          </p:cNvPr>
          <p:cNvSpPr/>
          <p:nvPr/>
        </p:nvSpPr>
        <p:spPr>
          <a:xfrm>
            <a:off x="6854190" y="3916680"/>
            <a:ext cx="1543050" cy="704850"/>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accent2"/>
                </a:solidFill>
              </a:rPr>
              <a:t>Course 2</a:t>
            </a:r>
          </a:p>
        </p:txBody>
      </p:sp>
      <p:sp>
        <p:nvSpPr>
          <p:cNvPr id="16" name="Arrow: Right 15">
            <a:extLst>
              <a:ext uri="{FF2B5EF4-FFF2-40B4-BE49-F238E27FC236}">
                <a16:creationId xmlns:a16="http://schemas.microsoft.com/office/drawing/2014/main" id="{803AFA22-C65C-1A3A-BEEA-45B5553EEBED}"/>
              </a:ext>
            </a:extLst>
          </p:cNvPr>
          <p:cNvSpPr/>
          <p:nvPr/>
        </p:nvSpPr>
        <p:spPr>
          <a:xfrm rot="1230671">
            <a:off x="5955031" y="4034791"/>
            <a:ext cx="762000" cy="42291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Rectangle 16">
            <a:extLst>
              <a:ext uri="{FF2B5EF4-FFF2-40B4-BE49-F238E27FC236}">
                <a16:creationId xmlns:a16="http://schemas.microsoft.com/office/drawing/2014/main" id="{0451A102-464F-412C-F002-50E95A8A18B4}"/>
              </a:ext>
            </a:extLst>
          </p:cNvPr>
          <p:cNvSpPr/>
          <p:nvPr/>
        </p:nvSpPr>
        <p:spPr>
          <a:xfrm>
            <a:off x="9525000" y="3032760"/>
            <a:ext cx="1824990" cy="1554480"/>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accent2"/>
                </a:solidFill>
              </a:rPr>
              <a:t>Outcomes and close</a:t>
            </a:r>
          </a:p>
        </p:txBody>
      </p:sp>
      <p:sp>
        <p:nvSpPr>
          <p:cNvPr id="18" name="Arrow: Right 17">
            <a:extLst>
              <a:ext uri="{FF2B5EF4-FFF2-40B4-BE49-F238E27FC236}">
                <a16:creationId xmlns:a16="http://schemas.microsoft.com/office/drawing/2014/main" id="{CBC25009-BD35-8C3B-1E43-5A727CDE378D}"/>
              </a:ext>
            </a:extLst>
          </p:cNvPr>
          <p:cNvSpPr/>
          <p:nvPr/>
        </p:nvSpPr>
        <p:spPr>
          <a:xfrm>
            <a:off x="8602980" y="3562350"/>
            <a:ext cx="762000" cy="42291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 name="Rectangle 18">
            <a:extLst>
              <a:ext uri="{FF2B5EF4-FFF2-40B4-BE49-F238E27FC236}">
                <a16:creationId xmlns:a16="http://schemas.microsoft.com/office/drawing/2014/main" id="{9A2C0B06-F732-3121-C221-388AC31DAB7F}"/>
              </a:ext>
            </a:extLst>
          </p:cNvPr>
          <p:cNvSpPr/>
          <p:nvPr/>
        </p:nvSpPr>
        <p:spPr>
          <a:xfrm>
            <a:off x="377190" y="4838700"/>
            <a:ext cx="10972800" cy="499110"/>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accent2"/>
                </a:solidFill>
              </a:rPr>
              <a:t>Evaluation according to pre-agreed checklist, including critical actions</a:t>
            </a:r>
          </a:p>
        </p:txBody>
      </p:sp>
      <p:sp>
        <p:nvSpPr>
          <p:cNvPr id="20" name="Rectangle 19">
            <a:extLst>
              <a:ext uri="{FF2B5EF4-FFF2-40B4-BE49-F238E27FC236}">
                <a16:creationId xmlns:a16="http://schemas.microsoft.com/office/drawing/2014/main" id="{93D7316D-AC5F-04C7-9E22-F6046A32778E}"/>
              </a:ext>
            </a:extLst>
          </p:cNvPr>
          <p:cNvSpPr/>
          <p:nvPr/>
        </p:nvSpPr>
        <p:spPr>
          <a:xfrm>
            <a:off x="125730" y="5699760"/>
            <a:ext cx="11978640" cy="499110"/>
          </a:xfrm>
          <a:prstGeom prst="rect">
            <a:avLst/>
          </a:prstGeom>
          <a:solidFill>
            <a:schemeClr val="tx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accent2"/>
                </a:solidFill>
              </a:rPr>
              <a:t>DEBRIEF</a:t>
            </a:r>
          </a:p>
        </p:txBody>
      </p:sp>
    </p:spTree>
    <p:extLst>
      <p:ext uri="{BB962C8B-B14F-4D97-AF65-F5344CB8AC3E}">
        <p14:creationId xmlns:p14="http://schemas.microsoft.com/office/powerpoint/2010/main" val="2366467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500"/>
                                        <p:tgtEl>
                                          <p:spTgt spid="12"/>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500"/>
                                        <p:tgtEl>
                                          <p:spTgt spid="1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500"/>
                                        <p:tgtEl>
                                          <p:spTgt spid="16"/>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500"/>
                                        <p:tgtEl>
                                          <p:spTgt spid="15"/>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fade">
                                      <p:cBhvr>
                                        <p:cTn id="65" dur="500"/>
                                        <p:tgtEl>
                                          <p:spTgt spid="18"/>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fade">
                                      <p:cBhvr>
                                        <p:cTn id="68" dur="500"/>
                                        <p:tgtEl>
                                          <p:spTgt spid="17"/>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fade">
                                      <p:cBhvr>
                                        <p:cTn id="73" dur="500"/>
                                        <p:tgtEl>
                                          <p:spTgt spid="19"/>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grpId="0" nodeType="clickEffect">
                                  <p:stCondLst>
                                    <p:cond delay="0"/>
                                  </p:stCondLst>
                                  <p:childTnLst>
                                    <p:set>
                                      <p:cBhvr>
                                        <p:cTn id="77" dur="1" fill="hold">
                                          <p:stCondLst>
                                            <p:cond delay="0"/>
                                          </p:stCondLst>
                                        </p:cTn>
                                        <p:tgtEl>
                                          <p:spTgt spid="20"/>
                                        </p:tgtEl>
                                        <p:attrNameLst>
                                          <p:attrName>style.visibility</p:attrName>
                                        </p:attrNameLst>
                                      </p:cBhvr>
                                      <p:to>
                                        <p:strVal val="visible"/>
                                      </p:to>
                                    </p:set>
                                    <p:animEffect transition="in" filter="fade">
                                      <p:cBhvr>
                                        <p:cTn id="7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1" grpId="0" animBg="1"/>
      <p:bldP spid="2" grpId="0" animBg="1"/>
      <p:bldP spid="3" grpId="0" animBg="1"/>
      <p:bldP spid="5" grpId="0" animBg="1"/>
      <p:bldP spid="6" grpId="0" animBg="1"/>
      <p:bldP spid="8"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B87A46B-18F6-7FA2-40EA-FEB9B334043C}"/>
              </a:ext>
            </a:extLst>
          </p:cNvPr>
          <p:cNvSpPr txBox="1">
            <a:spLocks/>
          </p:cNvSpPr>
          <p:nvPr/>
        </p:nvSpPr>
        <p:spPr>
          <a:xfrm>
            <a:off x="494910" y="83052"/>
            <a:ext cx="1145294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600" b="1" dirty="0">
                <a:solidFill>
                  <a:srgbClr val="C00000"/>
                </a:solidFill>
                <a:latin typeface="Montserrat Medium" panose="020F0502020204030204" pitchFamily="34" charset="0"/>
              </a:rPr>
              <a:t>SKILLS TRAINING – practice</a:t>
            </a:r>
          </a:p>
          <a:p>
            <a:br>
              <a:rPr lang="fr-FR" sz="1800" b="1" dirty="0">
                <a:solidFill>
                  <a:srgbClr val="C00000"/>
                </a:solidFill>
                <a:latin typeface="Montserrat Medium" panose="00000600000000000000" pitchFamily="2" charset="0"/>
              </a:rPr>
            </a:br>
            <a:endParaRPr lang="en-US" sz="1800" b="1" dirty="0">
              <a:solidFill>
                <a:srgbClr val="C00000"/>
              </a:solidFill>
              <a:latin typeface="Montserrat Medium" panose="020F0502020204030204" pitchFamily="34" charset="0"/>
            </a:endParaRPr>
          </a:p>
        </p:txBody>
      </p:sp>
      <p:pic>
        <p:nvPicPr>
          <p:cNvPr id="3" name="Picture 2">
            <a:extLst>
              <a:ext uri="{FF2B5EF4-FFF2-40B4-BE49-F238E27FC236}">
                <a16:creationId xmlns:a16="http://schemas.microsoft.com/office/drawing/2014/main" id="{421F02A3-7612-DC3B-AEBB-052981C1E1EE}"/>
              </a:ext>
            </a:extLst>
          </p:cNvPr>
          <p:cNvPicPr>
            <a:picLocks noChangeAspect="1"/>
          </p:cNvPicPr>
          <p:nvPr/>
        </p:nvPicPr>
        <p:blipFill>
          <a:blip r:embed="rId3"/>
          <a:stretch>
            <a:fillRect/>
          </a:stretch>
        </p:blipFill>
        <p:spPr>
          <a:xfrm>
            <a:off x="7141028" y="0"/>
            <a:ext cx="4898571" cy="6858000"/>
          </a:xfrm>
          <a:prstGeom prst="rect">
            <a:avLst/>
          </a:prstGeom>
        </p:spPr>
      </p:pic>
      <p:sp>
        <p:nvSpPr>
          <p:cNvPr id="5" name="TextBox 4">
            <a:extLst>
              <a:ext uri="{FF2B5EF4-FFF2-40B4-BE49-F238E27FC236}">
                <a16:creationId xmlns:a16="http://schemas.microsoft.com/office/drawing/2014/main" id="{3CCD11E3-DE7B-122A-9FD1-17B0CA87E31E}"/>
              </a:ext>
            </a:extLst>
          </p:cNvPr>
          <p:cNvSpPr txBox="1"/>
          <p:nvPr/>
        </p:nvSpPr>
        <p:spPr>
          <a:xfrm>
            <a:off x="494910" y="805613"/>
            <a:ext cx="6471947" cy="5565626"/>
          </a:xfrm>
          <a:prstGeom prst="rect">
            <a:avLst/>
          </a:prstGeom>
          <a:noFill/>
        </p:spPr>
        <p:txBody>
          <a:bodyPr wrap="square" rtlCol="0">
            <a:spAutoFit/>
          </a:bodyPr>
          <a:lstStyle/>
          <a:p>
            <a:pPr marL="342900" indent="-342900">
              <a:lnSpc>
                <a:spcPct val="110000"/>
              </a:lnSpc>
              <a:spcAft>
                <a:spcPts val="1200"/>
              </a:spcAft>
              <a:buFont typeface="Wingdings" panose="05000000000000000000" pitchFamily="2" charset="2"/>
              <a:buChar char="v"/>
            </a:pPr>
            <a:r>
              <a:rPr lang="en-GB" sz="2300" dirty="0"/>
              <a:t>In this scenario, a single casualty will be briefed on the injuries</a:t>
            </a:r>
          </a:p>
          <a:p>
            <a:pPr marL="342900" indent="-342900">
              <a:lnSpc>
                <a:spcPct val="110000"/>
              </a:lnSpc>
              <a:spcAft>
                <a:spcPts val="300"/>
              </a:spcAft>
              <a:buFont typeface="Wingdings" panose="05000000000000000000" pitchFamily="2" charset="2"/>
              <a:buChar char="v"/>
            </a:pPr>
            <a:r>
              <a:rPr lang="en-GB" sz="2300" dirty="0"/>
              <a:t>The complexity and realism of the set-up is at the discretion of the instructor, but there should be a means of relaying the Set and the casualty injuries to the Rescuer</a:t>
            </a:r>
          </a:p>
          <a:p>
            <a:pPr marL="804863" lvl="4" indent="-342900">
              <a:lnSpc>
                <a:spcPct val="110000"/>
              </a:lnSpc>
              <a:buSzPct val="80000"/>
              <a:buFont typeface="Courier New" panose="02070309020205020404" pitchFamily="49" charset="0"/>
              <a:buChar char="o"/>
            </a:pPr>
            <a:r>
              <a:rPr lang="en-GB" sz="2300" dirty="0"/>
              <a:t>“</a:t>
            </a:r>
            <a:r>
              <a:rPr lang="en-GB" sz="1800" i="1" dirty="0"/>
              <a:t>You are called to a scene of a missile attack…</a:t>
            </a:r>
          </a:p>
          <a:p>
            <a:pPr marL="804863" lvl="4" indent="-342900">
              <a:lnSpc>
                <a:spcPct val="110000"/>
              </a:lnSpc>
              <a:buFont typeface="Courier New" panose="02070309020205020404" pitchFamily="49" charset="0"/>
              <a:buChar char="o"/>
            </a:pPr>
            <a:r>
              <a:rPr lang="en-GB" sz="1800" i="1" dirty="0"/>
              <a:t>“You find a single victim, who is conscious and shouting for help…”</a:t>
            </a:r>
            <a:endParaRPr lang="en-GB" sz="2300" dirty="0"/>
          </a:p>
          <a:p>
            <a:pPr marL="342900" indent="-342900">
              <a:lnSpc>
                <a:spcPct val="110000"/>
              </a:lnSpc>
              <a:spcAft>
                <a:spcPts val="1200"/>
              </a:spcAft>
              <a:buFont typeface="Wingdings" panose="05000000000000000000" pitchFamily="2" charset="2"/>
              <a:buChar char="v"/>
            </a:pPr>
            <a:r>
              <a:rPr lang="en-GB" sz="2300" dirty="0"/>
              <a:t>Props can be used to simulate the wounds</a:t>
            </a:r>
          </a:p>
          <a:p>
            <a:pPr marL="342900" indent="-342900">
              <a:lnSpc>
                <a:spcPct val="110000"/>
              </a:lnSpc>
              <a:spcAft>
                <a:spcPts val="300"/>
              </a:spcAft>
              <a:buFont typeface="Wingdings" panose="05000000000000000000" pitchFamily="2" charset="2"/>
              <a:buChar char="v"/>
            </a:pPr>
            <a:r>
              <a:rPr lang="en-GB" sz="2300" dirty="0"/>
              <a:t>The Rescuer should understand the task and be debrief accordingly afterwards</a:t>
            </a:r>
          </a:p>
          <a:p>
            <a:pPr marL="804863" indent="-358775">
              <a:lnSpc>
                <a:spcPct val="110000"/>
              </a:lnSpc>
              <a:buSzPct val="80000"/>
              <a:buFont typeface="Courier New" panose="02070309020205020404" pitchFamily="49" charset="0"/>
              <a:buChar char="o"/>
            </a:pPr>
            <a:r>
              <a:rPr lang="en-GB" sz="1800" dirty="0"/>
              <a:t>“</a:t>
            </a:r>
            <a:r>
              <a:rPr lang="en-GB" sz="1800" i="1" dirty="0"/>
              <a:t>Assess the scene for safety…</a:t>
            </a:r>
            <a:endParaRPr lang="en-GB" sz="1800" dirty="0"/>
          </a:p>
          <a:p>
            <a:pPr marL="804863" indent="-358775">
              <a:lnSpc>
                <a:spcPct val="110000"/>
              </a:lnSpc>
              <a:buSzPct val="80000"/>
              <a:buFont typeface="Courier New" panose="02070309020205020404" pitchFamily="49" charset="0"/>
              <a:buChar char="o"/>
            </a:pPr>
            <a:r>
              <a:rPr lang="en-GB" sz="1800" i="1" dirty="0"/>
              <a:t>“Conduct a March assessment when possible…”</a:t>
            </a:r>
          </a:p>
        </p:txBody>
      </p:sp>
    </p:spTree>
    <p:extLst>
      <p:ext uri="{BB962C8B-B14F-4D97-AF65-F5344CB8AC3E}">
        <p14:creationId xmlns:p14="http://schemas.microsoft.com/office/powerpoint/2010/main" val="657342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xEl>
                                              <p:pRg st="3" end="3"/>
                                            </p:txEl>
                                          </p:spTgt>
                                        </p:tgtEl>
                                        <p:attrNameLst>
                                          <p:attrName>style.visibility</p:attrName>
                                        </p:attrNameLst>
                                      </p:cBhvr>
                                      <p:to>
                                        <p:strVal val="visible"/>
                                      </p:to>
                                    </p:set>
                                    <p:animEffect transition="in" filter="fade">
                                      <p:cBhvr>
                                        <p:cTn id="18" dur="500"/>
                                        <p:tgtEl>
                                          <p:spTgt spid="5">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fade">
                                      <p:cBhvr>
                                        <p:cTn id="23" dur="500"/>
                                        <p:tgtEl>
                                          <p:spTgt spid="5">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5">
                                            <p:txEl>
                                              <p:pRg st="5" end="5"/>
                                            </p:txEl>
                                          </p:spTgt>
                                        </p:tgtEl>
                                        <p:attrNameLst>
                                          <p:attrName>style.visibility</p:attrName>
                                        </p:attrNameLst>
                                      </p:cBhvr>
                                      <p:to>
                                        <p:strVal val="visible"/>
                                      </p:to>
                                    </p:set>
                                    <p:animEffect transition="in" filter="fade">
                                      <p:cBhvr>
                                        <p:cTn id="28" dur="500"/>
                                        <p:tgtEl>
                                          <p:spTgt spid="5">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5">
                                            <p:txEl>
                                              <p:pRg st="6" end="6"/>
                                            </p:txEl>
                                          </p:spTgt>
                                        </p:tgtEl>
                                        <p:attrNameLst>
                                          <p:attrName>style.visibility</p:attrName>
                                        </p:attrNameLst>
                                      </p:cBhvr>
                                      <p:to>
                                        <p:strVal val="visible"/>
                                      </p:to>
                                    </p:set>
                                    <p:animEffect transition="in" filter="fade">
                                      <p:cBhvr>
                                        <p:cTn id="33" dur="500"/>
                                        <p:tgtEl>
                                          <p:spTgt spid="5">
                                            <p:txEl>
                                              <p:pRg st="6" end="6"/>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5">
                                            <p:txEl>
                                              <p:pRg st="7" end="7"/>
                                            </p:txEl>
                                          </p:spTgt>
                                        </p:tgtEl>
                                        <p:attrNameLst>
                                          <p:attrName>style.visibility</p:attrName>
                                        </p:attrNameLst>
                                      </p:cBhvr>
                                      <p:to>
                                        <p:strVal val="visible"/>
                                      </p:to>
                                    </p:set>
                                    <p:animEffect transition="in" filter="fade">
                                      <p:cBhvr>
                                        <p:cTn id="38" dur="5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B87A46B-18F6-7FA2-40EA-FEB9B334043C}"/>
              </a:ext>
            </a:extLst>
          </p:cNvPr>
          <p:cNvSpPr txBox="1">
            <a:spLocks/>
          </p:cNvSpPr>
          <p:nvPr/>
        </p:nvSpPr>
        <p:spPr>
          <a:xfrm>
            <a:off x="494910" y="83052"/>
            <a:ext cx="1145294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600" b="1" dirty="0">
                <a:solidFill>
                  <a:srgbClr val="C00000"/>
                </a:solidFill>
                <a:latin typeface="Montserrat Medium" panose="020F0502020204030204" pitchFamily="34" charset="0"/>
              </a:rPr>
              <a:t>SKILLS TRAINING – tips for simulation exercises</a:t>
            </a:r>
          </a:p>
          <a:p>
            <a:br>
              <a:rPr lang="fr-FR" sz="1800" b="1" dirty="0">
                <a:solidFill>
                  <a:srgbClr val="C00000"/>
                </a:solidFill>
                <a:latin typeface="Montserrat Medium" panose="00000600000000000000" pitchFamily="2" charset="0"/>
              </a:rPr>
            </a:br>
            <a:endParaRPr lang="en-US" sz="1800" b="1" dirty="0">
              <a:solidFill>
                <a:srgbClr val="C00000"/>
              </a:solidFill>
              <a:latin typeface="Montserrat Medium" panose="020F0502020204030204" pitchFamily="34" charset="0"/>
            </a:endParaRPr>
          </a:p>
        </p:txBody>
      </p:sp>
      <p:sp>
        <p:nvSpPr>
          <p:cNvPr id="5" name="TextBox 4">
            <a:extLst>
              <a:ext uri="{FF2B5EF4-FFF2-40B4-BE49-F238E27FC236}">
                <a16:creationId xmlns:a16="http://schemas.microsoft.com/office/drawing/2014/main" id="{3CCD11E3-DE7B-122A-9FD1-17B0CA87E31E}"/>
              </a:ext>
            </a:extLst>
          </p:cNvPr>
          <p:cNvSpPr txBox="1"/>
          <p:nvPr/>
        </p:nvSpPr>
        <p:spPr>
          <a:xfrm>
            <a:off x="494910" y="805613"/>
            <a:ext cx="11424947" cy="5859296"/>
          </a:xfrm>
          <a:prstGeom prst="rect">
            <a:avLst/>
          </a:prstGeom>
          <a:noFill/>
        </p:spPr>
        <p:txBody>
          <a:bodyPr wrap="square" rtlCol="0">
            <a:spAutoFit/>
          </a:bodyPr>
          <a:lstStyle/>
          <a:p>
            <a:pPr marL="342900" indent="-342900">
              <a:lnSpc>
                <a:spcPct val="110000"/>
              </a:lnSpc>
              <a:spcAft>
                <a:spcPts val="1200"/>
              </a:spcAft>
              <a:buFont typeface="Wingdings" panose="05000000000000000000" pitchFamily="2" charset="2"/>
              <a:buChar char="v"/>
            </a:pPr>
            <a:r>
              <a:rPr lang="en-GB" sz="2400" dirty="0"/>
              <a:t>Take care not to under or over-facilitate the scenario; try to let it flow.</a:t>
            </a:r>
          </a:p>
          <a:p>
            <a:pPr marL="342900" indent="-342900">
              <a:lnSpc>
                <a:spcPct val="110000"/>
              </a:lnSpc>
              <a:spcAft>
                <a:spcPts val="1200"/>
              </a:spcAft>
              <a:buFont typeface="Wingdings" panose="05000000000000000000" pitchFamily="2" charset="2"/>
              <a:buChar char="v"/>
            </a:pPr>
            <a:r>
              <a:rPr lang="en-GB" sz="2400" dirty="0"/>
              <a:t>Do not allow major/dangerous mistakes to proceed in a simulation without correction (e.g., skipping essential steps in the assessment). Consider a ‘Pause’ sign if necessary to correct.</a:t>
            </a:r>
          </a:p>
          <a:p>
            <a:pPr marL="342900" indent="-342900">
              <a:lnSpc>
                <a:spcPct val="110000"/>
              </a:lnSpc>
              <a:spcAft>
                <a:spcPts val="1200"/>
              </a:spcAft>
              <a:buFont typeface="Wingdings" panose="05000000000000000000" pitchFamily="2" charset="2"/>
              <a:buChar char="v"/>
            </a:pPr>
            <a:r>
              <a:rPr lang="en-GB" sz="2400" dirty="0"/>
              <a:t>Provide subtle prompts if necessary, if the learner is missing something key or not advancing fast enough</a:t>
            </a:r>
          </a:p>
          <a:p>
            <a:pPr marL="342900" indent="-342900">
              <a:lnSpc>
                <a:spcPct val="110000"/>
              </a:lnSpc>
              <a:spcAft>
                <a:spcPts val="1200"/>
              </a:spcAft>
              <a:buFont typeface="Wingdings" panose="05000000000000000000" pitchFamily="2" charset="2"/>
              <a:buChar char="v"/>
            </a:pPr>
            <a:r>
              <a:rPr lang="en-GB" sz="2400" dirty="0"/>
              <a:t>Keep a distance from the task to avoid the learner becoming dependent on facilitator presence / contribution</a:t>
            </a:r>
          </a:p>
          <a:p>
            <a:pPr marL="342900" indent="-342900">
              <a:lnSpc>
                <a:spcPct val="110000"/>
              </a:lnSpc>
              <a:spcAft>
                <a:spcPts val="1200"/>
              </a:spcAft>
              <a:buFont typeface="Wingdings" panose="05000000000000000000" pitchFamily="2" charset="2"/>
              <a:buChar char="v"/>
            </a:pPr>
            <a:r>
              <a:rPr lang="en-GB" sz="2400" dirty="0"/>
              <a:t>Avoid throwing in additional / improvised elements. Have a Plan B prepared in case of learners being too comfortable or too stressed.</a:t>
            </a:r>
          </a:p>
          <a:p>
            <a:pPr marL="342900" indent="-342900">
              <a:lnSpc>
                <a:spcPct val="110000"/>
              </a:lnSpc>
              <a:spcAft>
                <a:spcPts val="1200"/>
              </a:spcAft>
              <a:buFont typeface="Wingdings" panose="05000000000000000000" pitchFamily="2" charset="2"/>
              <a:buChar char="v"/>
            </a:pPr>
            <a:r>
              <a:rPr lang="en-GB" sz="2400" dirty="0"/>
              <a:t>Avoid dangerous practice, pre-assess risk to actors and learners</a:t>
            </a:r>
          </a:p>
          <a:p>
            <a:pPr marL="342900" indent="-342900">
              <a:lnSpc>
                <a:spcPct val="110000"/>
              </a:lnSpc>
              <a:spcAft>
                <a:spcPts val="1200"/>
              </a:spcAft>
              <a:buFont typeface="Wingdings" panose="05000000000000000000" pitchFamily="2" charset="2"/>
              <a:buChar char="v"/>
            </a:pPr>
            <a:endParaRPr lang="en-GB" sz="2400" dirty="0"/>
          </a:p>
        </p:txBody>
      </p:sp>
    </p:spTree>
    <p:extLst>
      <p:ext uri="{BB962C8B-B14F-4D97-AF65-F5344CB8AC3E}">
        <p14:creationId xmlns:p14="http://schemas.microsoft.com/office/powerpoint/2010/main" val="3883106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34D1DB-C757-5E1C-5D34-6EE3A6A093B4}"/>
              </a:ext>
            </a:extLst>
          </p:cNvPr>
          <p:cNvSpPr txBox="1">
            <a:spLocks/>
          </p:cNvSpPr>
          <p:nvPr/>
        </p:nvSpPr>
        <p:spPr>
          <a:xfrm>
            <a:off x="587050" y="178749"/>
            <a:ext cx="1136080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600" b="1" dirty="0">
                <a:solidFill>
                  <a:srgbClr val="C00000"/>
                </a:solidFill>
                <a:latin typeface="Montserrat Medium" panose="020F0502020204030204" pitchFamily="34" charset="0"/>
              </a:rPr>
              <a:t>DEBRIEFING</a:t>
            </a:r>
            <a:br>
              <a:rPr lang="fr-FR" sz="1800" b="1" dirty="0">
                <a:solidFill>
                  <a:srgbClr val="C00000"/>
                </a:solidFill>
                <a:latin typeface="Montserrat Medium" panose="00000600000000000000" pitchFamily="2" charset="0"/>
              </a:rPr>
            </a:br>
            <a:endParaRPr lang="en-US" sz="1800" b="1" dirty="0">
              <a:solidFill>
                <a:srgbClr val="C00000"/>
              </a:solidFill>
              <a:latin typeface="Montserrat Medium" panose="020F0502020204030204" pitchFamily="34" charset="0"/>
            </a:endParaRPr>
          </a:p>
        </p:txBody>
      </p:sp>
      <p:sp>
        <p:nvSpPr>
          <p:cNvPr id="3" name="Content Placeholder 2">
            <a:extLst>
              <a:ext uri="{FF2B5EF4-FFF2-40B4-BE49-F238E27FC236}">
                <a16:creationId xmlns:a16="http://schemas.microsoft.com/office/drawing/2014/main" id="{233641A9-11B9-2630-DE49-4987418271BF}"/>
              </a:ext>
            </a:extLst>
          </p:cNvPr>
          <p:cNvSpPr txBox="1">
            <a:spLocks/>
          </p:cNvSpPr>
          <p:nvPr/>
        </p:nvSpPr>
        <p:spPr>
          <a:xfrm>
            <a:off x="755841" y="1008336"/>
            <a:ext cx="11192009" cy="2776854"/>
          </a:xfrm>
          <a:prstGeom prst="roundRect">
            <a:avLst>
              <a:gd name="adj" fmla="val 10421"/>
            </a:avLst>
          </a:prstGeom>
          <a:solidFill>
            <a:schemeClr val="bg1"/>
          </a:solidFill>
          <a:ln w="57150">
            <a:solidFill>
              <a:schemeClr val="accent1"/>
            </a:solid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Arial"/>
                <a:ea typeface="Arial"/>
                <a:cs typeface="Arial"/>
                <a:sym typeface="Arial"/>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Arial"/>
                <a:ea typeface="Arial"/>
                <a:cs typeface="Arial"/>
                <a:sym typeface="Arial"/>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0" indent="0" algn="ctr">
              <a:lnSpc>
                <a:spcPct val="120000"/>
              </a:lnSpc>
              <a:spcBef>
                <a:spcPts val="600"/>
              </a:spcBef>
              <a:spcAft>
                <a:spcPts val="600"/>
              </a:spcAft>
              <a:buClrTx/>
              <a:buSzPct val="100000"/>
              <a:buNone/>
            </a:pPr>
            <a:r>
              <a:rPr lang="en-GB" u="sng" dirty="0">
                <a:solidFill>
                  <a:schemeClr val="accent2"/>
                </a:solidFill>
              </a:rPr>
              <a:t>Learning conversation that occurs after events </a:t>
            </a:r>
            <a:r>
              <a:rPr lang="en-GB" dirty="0">
                <a:solidFill>
                  <a:schemeClr val="accent2"/>
                </a:solidFill>
              </a:rPr>
              <a:t>and involves the individuals that took part in the event. </a:t>
            </a:r>
            <a:r>
              <a:rPr lang="en-GB" u="sng" dirty="0">
                <a:solidFill>
                  <a:schemeClr val="accent2"/>
                </a:solidFill>
              </a:rPr>
              <a:t>Non-judgemental,</a:t>
            </a:r>
            <a:r>
              <a:rPr lang="en-GB" dirty="0">
                <a:solidFill>
                  <a:schemeClr val="accent2"/>
                </a:solidFill>
              </a:rPr>
              <a:t> non personal, with the aim to identify areas for improvement around </a:t>
            </a:r>
            <a:r>
              <a:rPr lang="en-GB" u="sng" dirty="0">
                <a:solidFill>
                  <a:schemeClr val="accent2"/>
                </a:solidFill>
              </a:rPr>
              <a:t>team structure, performance and other elements</a:t>
            </a:r>
            <a:r>
              <a:rPr lang="en-GB" dirty="0">
                <a:solidFill>
                  <a:schemeClr val="accent2"/>
                </a:solidFill>
              </a:rPr>
              <a:t>, as well as specific learning objectives</a:t>
            </a:r>
          </a:p>
        </p:txBody>
      </p:sp>
      <p:sp>
        <p:nvSpPr>
          <p:cNvPr id="4" name="Content Placeholder 2">
            <a:extLst>
              <a:ext uri="{FF2B5EF4-FFF2-40B4-BE49-F238E27FC236}">
                <a16:creationId xmlns:a16="http://schemas.microsoft.com/office/drawing/2014/main" id="{4036CA35-F250-DCD5-AA27-22450C459B3F}"/>
              </a:ext>
            </a:extLst>
          </p:cNvPr>
          <p:cNvSpPr txBox="1">
            <a:spLocks/>
          </p:cNvSpPr>
          <p:nvPr/>
        </p:nvSpPr>
        <p:spPr>
          <a:xfrm>
            <a:off x="755841" y="3859621"/>
            <a:ext cx="11078196" cy="2904444"/>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Arial"/>
                <a:ea typeface="Arial"/>
                <a:cs typeface="Arial"/>
                <a:sym typeface="Arial"/>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Arial"/>
                <a:ea typeface="Arial"/>
                <a:cs typeface="Arial"/>
                <a:sym typeface="Arial"/>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indent="-457200">
              <a:spcAft>
                <a:spcPts val="900"/>
              </a:spcAft>
              <a:buClrTx/>
              <a:buSzPct val="100000"/>
              <a:buFont typeface="Wingdings" panose="05000000000000000000" pitchFamily="2" charset="2"/>
              <a:buChar char="v"/>
            </a:pPr>
            <a:r>
              <a:rPr lang="en-GB" sz="2400" dirty="0">
                <a:solidFill>
                  <a:schemeClr val="accent2"/>
                </a:solidFill>
              </a:rPr>
              <a:t>Learning and reflection for teams and individuals</a:t>
            </a:r>
          </a:p>
          <a:p>
            <a:pPr indent="-457200">
              <a:spcAft>
                <a:spcPts val="900"/>
              </a:spcAft>
              <a:buClrTx/>
              <a:buSzPct val="100000"/>
              <a:buFont typeface="Wingdings" panose="05000000000000000000" pitchFamily="2" charset="2"/>
              <a:buChar char="v"/>
            </a:pPr>
            <a:r>
              <a:rPr lang="en-GB" sz="2400" dirty="0">
                <a:solidFill>
                  <a:schemeClr val="accent2"/>
                </a:solidFill>
              </a:rPr>
              <a:t>Can seek to improve equipment, processes and work environment</a:t>
            </a:r>
          </a:p>
          <a:p>
            <a:pPr indent="-457200">
              <a:spcAft>
                <a:spcPts val="900"/>
              </a:spcAft>
              <a:buClrTx/>
              <a:buSzPct val="100000"/>
              <a:buFont typeface="Wingdings" panose="05000000000000000000" pitchFamily="2" charset="2"/>
              <a:buChar char="v"/>
            </a:pPr>
            <a:r>
              <a:rPr lang="en-GB" sz="2400" dirty="0">
                <a:solidFill>
                  <a:schemeClr val="accent2"/>
                </a:solidFill>
              </a:rPr>
              <a:t>Does not aim to pass objective judgement</a:t>
            </a:r>
          </a:p>
          <a:p>
            <a:pPr indent="-457200">
              <a:spcAft>
                <a:spcPts val="900"/>
              </a:spcAft>
              <a:buClrTx/>
              <a:buSzPct val="100000"/>
              <a:buFont typeface="Wingdings" panose="05000000000000000000" pitchFamily="2" charset="2"/>
              <a:buChar char="v"/>
            </a:pPr>
            <a:r>
              <a:rPr lang="en-GB" sz="2400" dirty="0">
                <a:solidFill>
                  <a:schemeClr val="accent2"/>
                </a:solidFill>
              </a:rPr>
              <a:t>Facilitator merely guides contributions from all participants </a:t>
            </a:r>
          </a:p>
        </p:txBody>
      </p:sp>
    </p:spTree>
    <p:extLst>
      <p:ext uri="{BB962C8B-B14F-4D97-AF65-F5344CB8AC3E}">
        <p14:creationId xmlns:p14="http://schemas.microsoft.com/office/powerpoint/2010/main" val="1257744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34D1DB-C757-5E1C-5D34-6EE3A6A093B4}"/>
              </a:ext>
            </a:extLst>
          </p:cNvPr>
          <p:cNvSpPr txBox="1">
            <a:spLocks/>
          </p:cNvSpPr>
          <p:nvPr/>
        </p:nvSpPr>
        <p:spPr>
          <a:xfrm>
            <a:off x="587050" y="178749"/>
            <a:ext cx="1136080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600" b="1" dirty="0">
                <a:solidFill>
                  <a:srgbClr val="C00000"/>
                </a:solidFill>
                <a:latin typeface="Montserrat Medium" panose="020F0502020204030204" pitchFamily="34" charset="0"/>
              </a:rPr>
              <a:t>DEBRIEFING</a:t>
            </a:r>
            <a:br>
              <a:rPr lang="fr-FR" sz="1800" b="1" dirty="0">
                <a:solidFill>
                  <a:srgbClr val="C00000"/>
                </a:solidFill>
                <a:latin typeface="Montserrat Medium" panose="00000600000000000000" pitchFamily="2" charset="0"/>
              </a:rPr>
            </a:br>
            <a:endParaRPr lang="en-US" sz="1800" b="1" dirty="0">
              <a:solidFill>
                <a:srgbClr val="C00000"/>
              </a:solidFill>
              <a:latin typeface="Montserrat Medium" panose="020F0502020204030204" pitchFamily="34" charset="0"/>
            </a:endParaRPr>
          </a:p>
        </p:txBody>
      </p:sp>
      <p:sp>
        <p:nvSpPr>
          <p:cNvPr id="6" name="Rectangle: Rounded Corners 5">
            <a:extLst>
              <a:ext uri="{FF2B5EF4-FFF2-40B4-BE49-F238E27FC236}">
                <a16:creationId xmlns:a16="http://schemas.microsoft.com/office/drawing/2014/main" id="{7DC777EC-5434-072D-DB78-CE149542B4F8}"/>
              </a:ext>
            </a:extLst>
          </p:cNvPr>
          <p:cNvSpPr/>
          <p:nvPr/>
        </p:nvSpPr>
        <p:spPr>
          <a:xfrm>
            <a:off x="3232298" y="963825"/>
            <a:ext cx="8537944" cy="801179"/>
          </a:xfrm>
          <a:prstGeom prst="roundRect">
            <a:avLst/>
          </a:prstGeom>
          <a:solidFill>
            <a:srgbClr val="EF7D85"/>
          </a:solidFill>
        </p:spPr>
        <p:style>
          <a:lnRef idx="2">
            <a:schemeClr val="accent1">
              <a:shade val="15000"/>
            </a:schemeClr>
          </a:lnRef>
          <a:fillRef idx="1">
            <a:schemeClr val="accent1"/>
          </a:fillRef>
          <a:effectRef idx="0">
            <a:schemeClr val="accent1"/>
          </a:effectRef>
          <a:fontRef idx="minor">
            <a:schemeClr val="lt1"/>
          </a:fontRef>
        </p:style>
        <p:txBody>
          <a:bodyPr numCol="2" rtlCol="0" anchor="t">
            <a:normAutofit/>
          </a:bodyPr>
          <a:lstStyle/>
          <a:p>
            <a:pPr marL="542925" indent="-285750">
              <a:lnSpc>
                <a:spcPct val="110000"/>
              </a:lnSpc>
              <a:buFont typeface="Wingdings" panose="05000000000000000000" pitchFamily="2" charset="2"/>
              <a:buChar char="q"/>
            </a:pPr>
            <a:r>
              <a:rPr lang="en-GB" sz="1600" b="1" dirty="0">
                <a:solidFill>
                  <a:schemeClr val="accent2"/>
                </a:solidFill>
              </a:rPr>
              <a:t>Create a safe context for learning</a:t>
            </a:r>
          </a:p>
          <a:p>
            <a:pPr marL="542925" indent="-285750">
              <a:lnSpc>
                <a:spcPct val="110000"/>
              </a:lnSpc>
              <a:buFont typeface="Wingdings" panose="05000000000000000000" pitchFamily="2" charset="2"/>
              <a:buChar char="q"/>
            </a:pPr>
            <a:r>
              <a:rPr lang="en-GB" sz="1600" b="1" dirty="0">
                <a:solidFill>
                  <a:schemeClr val="accent2"/>
                </a:solidFill>
              </a:rPr>
              <a:t>Define structure of debriefing</a:t>
            </a:r>
          </a:p>
          <a:p>
            <a:pPr marL="542925" indent="-285750">
              <a:lnSpc>
                <a:spcPct val="110000"/>
              </a:lnSpc>
              <a:buFont typeface="Wingdings" panose="05000000000000000000" pitchFamily="2" charset="2"/>
              <a:buChar char="q"/>
            </a:pPr>
            <a:r>
              <a:rPr lang="en-GB" sz="1600" b="1" dirty="0">
                <a:solidFill>
                  <a:schemeClr val="accent2"/>
                </a:solidFill>
              </a:rPr>
              <a:t>Ground rules</a:t>
            </a:r>
          </a:p>
          <a:p>
            <a:pPr marL="538163" indent="-285750">
              <a:lnSpc>
                <a:spcPct val="110000"/>
              </a:lnSpc>
              <a:buFont typeface="Wingdings" panose="05000000000000000000" pitchFamily="2" charset="2"/>
              <a:buChar char="q"/>
            </a:pPr>
            <a:r>
              <a:rPr lang="fr-FR" sz="1600" b="1" dirty="0" err="1">
                <a:solidFill>
                  <a:schemeClr val="accent2"/>
                </a:solidFill>
              </a:rPr>
              <a:t>Define</a:t>
            </a:r>
            <a:r>
              <a:rPr lang="fr-FR" sz="1600" b="1" dirty="0">
                <a:solidFill>
                  <a:schemeClr val="accent2"/>
                </a:solidFill>
              </a:rPr>
              <a:t> </a:t>
            </a:r>
            <a:r>
              <a:rPr lang="fr-FR" sz="1600" b="1" dirty="0" err="1">
                <a:solidFill>
                  <a:schemeClr val="accent2"/>
                </a:solidFill>
              </a:rPr>
              <a:t>specific</a:t>
            </a:r>
            <a:r>
              <a:rPr lang="fr-FR" sz="1600" b="1" dirty="0">
                <a:solidFill>
                  <a:schemeClr val="accent2"/>
                </a:solidFill>
              </a:rPr>
              <a:t> standards</a:t>
            </a:r>
          </a:p>
        </p:txBody>
      </p:sp>
      <p:sp>
        <p:nvSpPr>
          <p:cNvPr id="14" name="Rectangle: Rounded Corners 13">
            <a:extLst>
              <a:ext uri="{FF2B5EF4-FFF2-40B4-BE49-F238E27FC236}">
                <a16:creationId xmlns:a16="http://schemas.microsoft.com/office/drawing/2014/main" id="{B39508A2-B06E-02EA-1798-EDA62CCE43EE}"/>
              </a:ext>
            </a:extLst>
          </p:cNvPr>
          <p:cNvSpPr/>
          <p:nvPr/>
        </p:nvSpPr>
        <p:spPr>
          <a:xfrm>
            <a:off x="3234087" y="2084419"/>
            <a:ext cx="8537944" cy="801179"/>
          </a:xfrm>
          <a:prstGeom prst="roundRect">
            <a:avLst/>
          </a:prstGeom>
          <a:solidFill>
            <a:srgbClr val="EF7D85"/>
          </a:solidFill>
        </p:spPr>
        <p:style>
          <a:lnRef idx="2">
            <a:schemeClr val="accent1">
              <a:shade val="15000"/>
            </a:schemeClr>
          </a:lnRef>
          <a:fillRef idx="1">
            <a:schemeClr val="accent1"/>
          </a:fillRef>
          <a:effectRef idx="0">
            <a:schemeClr val="accent1"/>
          </a:effectRef>
          <a:fontRef idx="minor">
            <a:schemeClr val="lt1"/>
          </a:fontRef>
        </p:style>
        <p:txBody>
          <a:bodyPr numCol="1" rtlCol="0" anchor="t">
            <a:normAutofit fontScale="92500"/>
          </a:bodyPr>
          <a:lstStyle/>
          <a:p>
            <a:pPr marL="542925" indent="-285750">
              <a:lnSpc>
                <a:spcPct val="110000"/>
              </a:lnSpc>
              <a:buFont typeface="Wingdings" panose="05000000000000000000" pitchFamily="2" charset="2"/>
              <a:buChar char="q"/>
            </a:pPr>
            <a:r>
              <a:rPr lang="en-GB" sz="1600" b="1" dirty="0">
                <a:solidFill>
                  <a:schemeClr val="accent2"/>
                </a:solidFill>
              </a:rPr>
              <a:t>Open questions to solicit feelings and reactions</a:t>
            </a:r>
          </a:p>
          <a:p>
            <a:pPr marL="542925" indent="-285750">
              <a:lnSpc>
                <a:spcPct val="110000"/>
              </a:lnSpc>
              <a:buFont typeface="Wingdings" panose="05000000000000000000" pitchFamily="2" charset="2"/>
              <a:buChar char="q"/>
            </a:pPr>
            <a:r>
              <a:rPr lang="en-GB" sz="1600" b="1" dirty="0">
                <a:solidFill>
                  <a:schemeClr val="accent2"/>
                </a:solidFill>
              </a:rPr>
              <a:t>Identification of themes/issues from initial reactions: </a:t>
            </a:r>
            <a:r>
              <a:rPr lang="en-GB" sz="1600" b="1" i="1" u="sng" dirty="0">
                <a:solidFill>
                  <a:schemeClr val="accent2"/>
                </a:solidFill>
              </a:rPr>
              <a:t>So you were concerned that…?</a:t>
            </a:r>
            <a:endParaRPr lang="fr-FR" sz="1600" b="1" i="1" u="sng" dirty="0">
              <a:solidFill>
                <a:schemeClr val="accent2"/>
              </a:solidFill>
            </a:endParaRPr>
          </a:p>
        </p:txBody>
      </p:sp>
      <p:sp>
        <p:nvSpPr>
          <p:cNvPr id="7" name="Rectangle: Rounded Corners 6">
            <a:extLst>
              <a:ext uri="{FF2B5EF4-FFF2-40B4-BE49-F238E27FC236}">
                <a16:creationId xmlns:a16="http://schemas.microsoft.com/office/drawing/2014/main" id="{514A44E3-C7E5-6D6B-896A-A30ADDC6D0BF}"/>
              </a:ext>
            </a:extLst>
          </p:cNvPr>
          <p:cNvSpPr/>
          <p:nvPr/>
        </p:nvSpPr>
        <p:spPr>
          <a:xfrm>
            <a:off x="587050" y="882506"/>
            <a:ext cx="2932327" cy="10080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3200" dirty="0"/>
              <a:t>Set the </a:t>
            </a:r>
            <a:r>
              <a:rPr lang="fr-FR" sz="3200" dirty="0" err="1"/>
              <a:t>scene</a:t>
            </a:r>
            <a:endParaRPr lang="fr-FR" sz="3200" dirty="0"/>
          </a:p>
        </p:txBody>
      </p:sp>
      <p:sp>
        <p:nvSpPr>
          <p:cNvPr id="18" name="Rectangle: Rounded Corners 17">
            <a:extLst>
              <a:ext uri="{FF2B5EF4-FFF2-40B4-BE49-F238E27FC236}">
                <a16:creationId xmlns:a16="http://schemas.microsoft.com/office/drawing/2014/main" id="{2D671DCC-14E2-AD3E-58C1-21A9D3E79685}"/>
              </a:ext>
            </a:extLst>
          </p:cNvPr>
          <p:cNvSpPr/>
          <p:nvPr/>
        </p:nvSpPr>
        <p:spPr>
          <a:xfrm>
            <a:off x="3232298" y="4290791"/>
            <a:ext cx="8537944" cy="896298"/>
          </a:xfrm>
          <a:prstGeom prst="roundRect">
            <a:avLst/>
          </a:prstGeom>
          <a:solidFill>
            <a:srgbClr val="EF7D85"/>
          </a:solidFill>
        </p:spPr>
        <p:style>
          <a:lnRef idx="2">
            <a:schemeClr val="accent1">
              <a:shade val="15000"/>
            </a:schemeClr>
          </a:lnRef>
          <a:fillRef idx="1">
            <a:schemeClr val="accent1"/>
          </a:fillRef>
          <a:effectRef idx="0">
            <a:schemeClr val="accent1"/>
          </a:effectRef>
          <a:fontRef idx="minor">
            <a:schemeClr val="lt1"/>
          </a:fontRef>
        </p:style>
        <p:txBody>
          <a:bodyPr numCol="1" rtlCol="0" anchor="t">
            <a:normAutofit fontScale="92500" lnSpcReduction="10000"/>
          </a:bodyPr>
          <a:lstStyle/>
          <a:p>
            <a:pPr marL="542925" indent="-285750">
              <a:lnSpc>
                <a:spcPct val="110000"/>
              </a:lnSpc>
              <a:buFont typeface="Wingdings" panose="05000000000000000000" pitchFamily="2" charset="2"/>
              <a:buChar char="q"/>
            </a:pPr>
            <a:r>
              <a:rPr lang="en-GB" sz="1600" b="1" dirty="0">
                <a:solidFill>
                  <a:schemeClr val="accent2"/>
                </a:solidFill>
              </a:rPr>
              <a:t>Identify a theme for discussion including non-technical skills such as decision making, leadership, teamwork and communication </a:t>
            </a:r>
          </a:p>
          <a:p>
            <a:pPr marL="542925" indent="-285750">
              <a:lnSpc>
                <a:spcPct val="110000"/>
              </a:lnSpc>
              <a:buFont typeface="Wingdings" panose="05000000000000000000" pitchFamily="2" charset="2"/>
              <a:buChar char="q"/>
            </a:pPr>
            <a:r>
              <a:rPr lang="en-GB" sz="1600" b="1" dirty="0">
                <a:solidFill>
                  <a:schemeClr val="accent2"/>
                </a:solidFill>
              </a:rPr>
              <a:t>Appropriate drawing of conclusions to discussion by facilitator</a:t>
            </a:r>
          </a:p>
        </p:txBody>
      </p:sp>
      <p:sp>
        <p:nvSpPr>
          <p:cNvPr id="17" name="Rectangle: Rounded Corners 16">
            <a:extLst>
              <a:ext uri="{FF2B5EF4-FFF2-40B4-BE49-F238E27FC236}">
                <a16:creationId xmlns:a16="http://schemas.microsoft.com/office/drawing/2014/main" id="{93F848FA-A4A6-AB2D-39DB-A717A25AA314}"/>
              </a:ext>
            </a:extLst>
          </p:cNvPr>
          <p:cNvSpPr/>
          <p:nvPr/>
        </p:nvSpPr>
        <p:spPr>
          <a:xfrm>
            <a:off x="3232298" y="5438643"/>
            <a:ext cx="8537944" cy="801179"/>
          </a:xfrm>
          <a:prstGeom prst="roundRect">
            <a:avLst/>
          </a:prstGeom>
          <a:solidFill>
            <a:srgbClr val="EF7D85"/>
          </a:solidFill>
        </p:spPr>
        <p:style>
          <a:lnRef idx="2">
            <a:schemeClr val="accent1">
              <a:shade val="15000"/>
            </a:schemeClr>
          </a:lnRef>
          <a:fillRef idx="1">
            <a:schemeClr val="accent1"/>
          </a:fillRef>
          <a:effectRef idx="0">
            <a:schemeClr val="accent1"/>
          </a:effectRef>
          <a:fontRef idx="minor">
            <a:schemeClr val="lt1"/>
          </a:fontRef>
        </p:style>
        <p:txBody>
          <a:bodyPr numCol="1" rtlCol="0" anchor="t">
            <a:normAutofit/>
          </a:bodyPr>
          <a:lstStyle/>
          <a:p>
            <a:pPr marL="542925" indent="-285750">
              <a:lnSpc>
                <a:spcPct val="110000"/>
              </a:lnSpc>
              <a:buFont typeface="Wingdings" panose="05000000000000000000" pitchFamily="2" charset="2"/>
              <a:buChar char="q"/>
            </a:pPr>
            <a:r>
              <a:rPr lang="en-GB" sz="1600" b="1" dirty="0">
                <a:solidFill>
                  <a:schemeClr val="accent2"/>
                </a:solidFill>
              </a:rPr>
              <a:t>Opportunity for learner centred approach to conclusions</a:t>
            </a:r>
          </a:p>
          <a:p>
            <a:pPr marL="542925" indent="-285750">
              <a:lnSpc>
                <a:spcPct val="110000"/>
              </a:lnSpc>
              <a:buFont typeface="Wingdings" panose="05000000000000000000" pitchFamily="2" charset="2"/>
              <a:buChar char="q"/>
            </a:pPr>
            <a:r>
              <a:rPr lang="en-GB" sz="1600" b="1" dirty="0">
                <a:solidFill>
                  <a:schemeClr val="accent2"/>
                </a:solidFill>
              </a:rPr>
              <a:t>Concise summary of session, with key messages clarified, ideally in writing</a:t>
            </a:r>
          </a:p>
        </p:txBody>
      </p:sp>
      <p:sp>
        <p:nvSpPr>
          <p:cNvPr id="16" name="Rectangle: Rounded Corners 15">
            <a:extLst>
              <a:ext uri="{FF2B5EF4-FFF2-40B4-BE49-F238E27FC236}">
                <a16:creationId xmlns:a16="http://schemas.microsoft.com/office/drawing/2014/main" id="{3CFFCDA8-345B-859B-ACE2-36C10079C3A0}"/>
              </a:ext>
            </a:extLst>
          </p:cNvPr>
          <p:cNvSpPr/>
          <p:nvPr/>
        </p:nvSpPr>
        <p:spPr>
          <a:xfrm>
            <a:off x="3232298" y="3198859"/>
            <a:ext cx="8537944" cy="801179"/>
          </a:xfrm>
          <a:prstGeom prst="roundRect">
            <a:avLst/>
          </a:prstGeom>
          <a:solidFill>
            <a:srgbClr val="EF7D85"/>
          </a:solidFill>
        </p:spPr>
        <p:style>
          <a:lnRef idx="2">
            <a:schemeClr val="accent1">
              <a:shade val="15000"/>
            </a:schemeClr>
          </a:lnRef>
          <a:fillRef idx="1">
            <a:schemeClr val="accent1"/>
          </a:fillRef>
          <a:effectRef idx="0">
            <a:schemeClr val="accent1"/>
          </a:effectRef>
          <a:fontRef idx="minor">
            <a:schemeClr val="lt1"/>
          </a:fontRef>
        </p:style>
        <p:txBody>
          <a:bodyPr numCol="1" rtlCol="0" anchor="t">
            <a:normAutofit/>
          </a:bodyPr>
          <a:lstStyle/>
          <a:p>
            <a:pPr marL="542925" indent="-285750">
              <a:lnSpc>
                <a:spcPct val="110000"/>
              </a:lnSpc>
              <a:buFont typeface="Wingdings" panose="05000000000000000000" pitchFamily="2" charset="2"/>
              <a:buChar char="q"/>
            </a:pPr>
            <a:r>
              <a:rPr lang="en-GB" sz="1600" b="1" dirty="0">
                <a:solidFill>
                  <a:schemeClr val="accent2"/>
                </a:solidFill>
              </a:rPr>
              <a:t>Clarify facts, establish shared mental model</a:t>
            </a:r>
          </a:p>
          <a:p>
            <a:pPr marL="542925" indent="-285750">
              <a:lnSpc>
                <a:spcPct val="110000"/>
              </a:lnSpc>
              <a:buFont typeface="Wingdings" panose="05000000000000000000" pitchFamily="2" charset="2"/>
              <a:buChar char="q"/>
            </a:pPr>
            <a:r>
              <a:rPr lang="en-GB" sz="1600" b="1" u="sng" dirty="0">
                <a:solidFill>
                  <a:schemeClr val="accent2"/>
                </a:solidFill>
              </a:rPr>
              <a:t>Avoids judgements or conclusions at this stage</a:t>
            </a:r>
            <a:endParaRPr lang="fr-FR" sz="1600" b="1" u="sng" dirty="0">
              <a:solidFill>
                <a:schemeClr val="accent2"/>
              </a:solidFill>
            </a:endParaRPr>
          </a:p>
        </p:txBody>
      </p:sp>
      <p:sp>
        <p:nvSpPr>
          <p:cNvPr id="9" name="Rectangle: Rounded Corners 8">
            <a:extLst>
              <a:ext uri="{FF2B5EF4-FFF2-40B4-BE49-F238E27FC236}">
                <a16:creationId xmlns:a16="http://schemas.microsoft.com/office/drawing/2014/main" id="{6ACB06E4-EE63-FAAE-1A7A-545E049FF0DD}"/>
              </a:ext>
            </a:extLst>
          </p:cNvPr>
          <p:cNvSpPr/>
          <p:nvPr/>
        </p:nvSpPr>
        <p:spPr>
          <a:xfrm>
            <a:off x="587049" y="1978405"/>
            <a:ext cx="2932327" cy="10080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3200" dirty="0" err="1"/>
              <a:t>Reactions</a:t>
            </a:r>
            <a:endParaRPr lang="fr-FR" sz="3200" dirty="0"/>
          </a:p>
        </p:txBody>
      </p:sp>
      <p:sp>
        <p:nvSpPr>
          <p:cNvPr id="11" name="Rectangle: Rounded Corners 10">
            <a:extLst>
              <a:ext uri="{FF2B5EF4-FFF2-40B4-BE49-F238E27FC236}">
                <a16:creationId xmlns:a16="http://schemas.microsoft.com/office/drawing/2014/main" id="{6C8A0894-D814-8E2D-3663-AF2E91A5DE33}"/>
              </a:ext>
            </a:extLst>
          </p:cNvPr>
          <p:cNvSpPr/>
          <p:nvPr/>
        </p:nvSpPr>
        <p:spPr>
          <a:xfrm>
            <a:off x="587048" y="3085202"/>
            <a:ext cx="2932327" cy="10080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3200" dirty="0"/>
              <a:t>Description</a:t>
            </a:r>
            <a:endParaRPr lang="fr-FR" sz="4800" dirty="0"/>
          </a:p>
        </p:txBody>
      </p:sp>
      <p:sp>
        <p:nvSpPr>
          <p:cNvPr id="12" name="Rectangle: Rounded Corners 11">
            <a:extLst>
              <a:ext uri="{FF2B5EF4-FFF2-40B4-BE49-F238E27FC236}">
                <a16:creationId xmlns:a16="http://schemas.microsoft.com/office/drawing/2014/main" id="{D0C449EB-9607-B6A0-F24F-24B33874A70E}"/>
              </a:ext>
            </a:extLst>
          </p:cNvPr>
          <p:cNvSpPr/>
          <p:nvPr/>
        </p:nvSpPr>
        <p:spPr>
          <a:xfrm>
            <a:off x="587047" y="4191997"/>
            <a:ext cx="2932327" cy="107817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3200" dirty="0" err="1"/>
              <a:t>Analysis</a:t>
            </a:r>
            <a:endParaRPr lang="fr-FR" sz="4800" dirty="0"/>
          </a:p>
        </p:txBody>
      </p:sp>
      <p:sp>
        <p:nvSpPr>
          <p:cNvPr id="13" name="Rectangle: Rounded Corners 12">
            <a:extLst>
              <a:ext uri="{FF2B5EF4-FFF2-40B4-BE49-F238E27FC236}">
                <a16:creationId xmlns:a16="http://schemas.microsoft.com/office/drawing/2014/main" id="{0C81A581-F914-F654-0914-015F235CE8EC}"/>
              </a:ext>
            </a:extLst>
          </p:cNvPr>
          <p:cNvSpPr/>
          <p:nvPr/>
        </p:nvSpPr>
        <p:spPr>
          <a:xfrm>
            <a:off x="587047" y="5363339"/>
            <a:ext cx="2932327" cy="10080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3200" dirty="0" err="1"/>
              <a:t>Summary</a:t>
            </a:r>
            <a:endParaRPr lang="fr-FR" sz="4800" dirty="0"/>
          </a:p>
        </p:txBody>
      </p:sp>
    </p:spTree>
    <p:extLst>
      <p:ext uri="{BB962C8B-B14F-4D97-AF65-F5344CB8AC3E}">
        <p14:creationId xmlns:p14="http://schemas.microsoft.com/office/powerpoint/2010/main" val="3298198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4" grpId="0" animBg="1"/>
      <p:bldP spid="7" grpId="0" animBg="1"/>
      <p:bldP spid="18" grpId="0" animBg="1"/>
      <p:bldP spid="17" grpId="0" animBg="1"/>
      <p:bldP spid="16" grpId="0" animBg="1"/>
      <p:bldP spid="9" grpId="0" animBg="1"/>
      <p:bldP spid="11" grpId="0" animBg="1"/>
      <p:bldP spid="12" grpId="0" animBg="1"/>
      <p:bldP spid="13"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43B110-49F6-49DB-1302-636151D754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64DB5C3-53BB-BF56-5390-3F39E21EDAFF}"/>
              </a:ext>
            </a:extLst>
          </p:cNvPr>
          <p:cNvSpPr txBox="1">
            <a:spLocks/>
          </p:cNvSpPr>
          <p:nvPr/>
        </p:nvSpPr>
        <p:spPr>
          <a:xfrm>
            <a:off x="587050" y="178749"/>
            <a:ext cx="1136080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600" b="1" dirty="0">
                <a:solidFill>
                  <a:srgbClr val="C00000"/>
                </a:solidFill>
                <a:latin typeface="Montserrat Medium" panose="020F0502020204030204" pitchFamily="34" charset="0"/>
              </a:rPr>
              <a:t>DEBRIEFING</a:t>
            </a:r>
            <a:br>
              <a:rPr lang="fr-FR" sz="1800" b="1" dirty="0">
                <a:solidFill>
                  <a:srgbClr val="C00000"/>
                </a:solidFill>
                <a:latin typeface="Montserrat Medium" panose="00000600000000000000" pitchFamily="2" charset="0"/>
              </a:rPr>
            </a:br>
            <a:endParaRPr lang="en-US" sz="1800" b="1" dirty="0">
              <a:solidFill>
                <a:srgbClr val="C00000"/>
              </a:solidFill>
              <a:latin typeface="Montserrat Medium" panose="020F0502020204030204" pitchFamily="34" charset="0"/>
            </a:endParaRPr>
          </a:p>
        </p:txBody>
      </p:sp>
      <p:sp>
        <p:nvSpPr>
          <p:cNvPr id="6" name="Rectangle: Rounded Corners 5">
            <a:extLst>
              <a:ext uri="{FF2B5EF4-FFF2-40B4-BE49-F238E27FC236}">
                <a16:creationId xmlns:a16="http://schemas.microsoft.com/office/drawing/2014/main" id="{6FC42186-F866-A0E4-E23A-859B7D34D1AA}"/>
              </a:ext>
            </a:extLst>
          </p:cNvPr>
          <p:cNvSpPr/>
          <p:nvPr/>
        </p:nvSpPr>
        <p:spPr>
          <a:xfrm>
            <a:off x="3232298" y="963825"/>
            <a:ext cx="8537944" cy="801179"/>
          </a:xfrm>
          <a:prstGeom prst="roundRect">
            <a:avLst/>
          </a:prstGeom>
          <a:solidFill>
            <a:srgbClr val="EF7D85"/>
          </a:solidFill>
        </p:spPr>
        <p:style>
          <a:lnRef idx="2">
            <a:schemeClr val="accent1">
              <a:shade val="15000"/>
            </a:schemeClr>
          </a:lnRef>
          <a:fillRef idx="1">
            <a:schemeClr val="accent1"/>
          </a:fillRef>
          <a:effectRef idx="0">
            <a:schemeClr val="accent1"/>
          </a:effectRef>
          <a:fontRef idx="minor">
            <a:schemeClr val="lt1"/>
          </a:fontRef>
        </p:style>
        <p:txBody>
          <a:bodyPr numCol="2" rtlCol="0" anchor="t">
            <a:normAutofit/>
          </a:bodyPr>
          <a:lstStyle/>
          <a:p>
            <a:pPr marL="542925" indent="-285750">
              <a:lnSpc>
                <a:spcPct val="110000"/>
              </a:lnSpc>
              <a:buFont typeface="Wingdings" panose="05000000000000000000" pitchFamily="2" charset="2"/>
              <a:buChar char="q"/>
            </a:pPr>
            <a:r>
              <a:rPr lang="en-GB" sz="1600" b="1" dirty="0">
                <a:solidFill>
                  <a:schemeClr val="accent2"/>
                </a:solidFill>
              </a:rPr>
              <a:t>Create a safe context for learning</a:t>
            </a:r>
          </a:p>
          <a:p>
            <a:pPr marL="542925" indent="-285750">
              <a:lnSpc>
                <a:spcPct val="110000"/>
              </a:lnSpc>
              <a:buFont typeface="Wingdings" panose="05000000000000000000" pitchFamily="2" charset="2"/>
              <a:buChar char="q"/>
            </a:pPr>
            <a:r>
              <a:rPr lang="en-GB" sz="1600" b="1" dirty="0">
                <a:solidFill>
                  <a:schemeClr val="accent2"/>
                </a:solidFill>
              </a:rPr>
              <a:t>Define structure of debriefing</a:t>
            </a:r>
          </a:p>
          <a:p>
            <a:pPr marL="542925" indent="-285750">
              <a:lnSpc>
                <a:spcPct val="110000"/>
              </a:lnSpc>
              <a:buFont typeface="Wingdings" panose="05000000000000000000" pitchFamily="2" charset="2"/>
              <a:buChar char="q"/>
            </a:pPr>
            <a:r>
              <a:rPr lang="en-GB" sz="1600" b="1" dirty="0">
                <a:solidFill>
                  <a:schemeClr val="accent2"/>
                </a:solidFill>
              </a:rPr>
              <a:t>Ground rules</a:t>
            </a:r>
          </a:p>
          <a:p>
            <a:pPr marL="538163" indent="-285750">
              <a:lnSpc>
                <a:spcPct val="110000"/>
              </a:lnSpc>
              <a:buFont typeface="Wingdings" panose="05000000000000000000" pitchFamily="2" charset="2"/>
              <a:buChar char="q"/>
            </a:pPr>
            <a:r>
              <a:rPr lang="fr-FR" sz="1600" b="1" dirty="0" err="1">
                <a:solidFill>
                  <a:schemeClr val="accent2"/>
                </a:solidFill>
              </a:rPr>
              <a:t>Define</a:t>
            </a:r>
            <a:r>
              <a:rPr lang="fr-FR" sz="1600" b="1" dirty="0">
                <a:solidFill>
                  <a:schemeClr val="accent2"/>
                </a:solidFill>
              </a:rPr>
              <a:t> </a:t>
            </a:r>
            <a:r>
              <a:rPr lang="fr-FR" sz="1600" b="1" dirty="0" err="1">
                <a:solidFill>
                  <a:schemeClr val="accent2"/>
                </a:solidFill>
              </a:rPr>
              <a:t>specific</a:t>
            </a:r>
            <a:r>
              <a:rPr lang="fr-FR" sz="1600" b="1" dirty="0">
                <a:solidFill>
                  <a:schemeClr val="accent2"/>
                </a:solidFill>
              </a:rPr>
              <a:t> standards</a:t>
            </a:r>
          </a:p>
        </p:txBody>
      </p:sp>
      <p:sp>
        <p:nvSpPr>
          <p:cNvPr id="14" name="Rectangle: Rounded Corners 13">
            <a:extLst>
              <a:ext uri="{FF2B5EF4-FFF2-40B4-BE49-F238E27FC236}">
                <a16:creationId xmlns:a16="http://schemas.microsoft.com/office/drawing/2014/main" id="{97E01E7A-4236-CF73-073D-6CF0953558E4}"/>
              </a:ext>
            </a:extLst>
          </p:cNvPr>
          <p:cNvSpPr/>
          <p:nvPr/>
        </p:nvSpPr>
        <p:spPr>
          <a:xfrm>
            <a:off x="3234087" y="2084419"/>
            <a:ext cx="8537944" cy="801179"/>
          </a:xfrm>
          <a:prstGeom prst="roundRect">
            <a:avLst/>
          </a:prstGeom>
          <a:solidFill>
            <a:srgbClr val="EF7D85"/>
          </a:solidFill>
        </p:spPr>
        <p:style>
          <a:lnRef idx="2">
            <a:schemeClr val="accent1">
              <a:shade val="15000"/>
            </a:schemeClr>
          </a:lnRef>
          <a:fillRef idx="1">
            <a:schemeClr val="accent1"/>
          </a:fillRef>
          <a:effectRef idx="0">
            <a:schemeClr val="accent1"/>
          </a:effectRef>
          <a:fontRef idx="minor">
            <a:schemeClr val="lt1"/>
          </a:fontRef>
        </p:style>
        <p:txBody>
          <a:bodyPr numCol="1" rtlCol="0" anchor="t">
            <a:normAutofit fontScale="92500"/>
          </a:bodyPr>
          <a:lstStyle/>
          <a:p>
            <a:pPr marL="542925" indent="-285750">
              <a:lnSpc>
                <a:spcPct val="110000"/>
              </a:lnSpc>
              <a:buFont typeface="Wingdings" panose="05000000000000000000" pitchFamily="2" charset="2"/>
              <a:buChar char="q"/>
            </a:pPr>
            <a:r>
              <a:rPr lang="en-GB" sz="1600" b="1" dirty="0">
                <a:solidFill>
                  <a:schemeClr val="accent2"/>
                </a:solidFill>
              </a:rPr>
              <a:t>Open questions to solicit feelings and reactions</a:t>
            </a:r>
          </a:p>
          <a:p>
            <a:pPr marL="542925" indent="-285750">
              <a:lnSpc>
                <a:spcPct val="110000"/>
              </a:lnSpc>
              <a:buFont typeface="Wingdings" panose="05000000000000000000" pitchFamily="2" charset="2"/>
              <a:buChar char="q"/>
            </a:pPr>
            <a:r>
              <a:rPr lang="en-GB" sz="1600" b="1" dirty="0">
                <a:solidFill>
                  <a:schemeClr val="accent2"/>
                </a:solidFill>
              </a:rPr>
              <a:t>Identification of themes/issues from initial reactions: </a:t>
            </a:r>
            <a:r>
              <a:rPr lang="en-GB" sz="1600" b="1" i="1" u="sng" dirty="0">
                <a:solidFill>
                  <a:schemeClr val="accent2"/>
                </a:solidFill>
              </a:rPr>
              <a:t>So you were concerned that…?</a:t>
            </a:r>
            <a:endParaRPr lang="fr-FR" sz="1600" b="1" i="1" u="sng" dirty="0">
              <a:solidFill>
                <a:schemeClr val="accent2"/>
              </a:solidFill>
            </a:endParaRPr>
          </a:p>
        </p:txBody>
      </p:sp>
      <p:sp>
        <p:nvSpPr>
          <p:cNvPr id="7" name="Rectangle: Rounded Corners 6">
            <a:extLst>
              <a:ext uri="{FF2B5EF4-FFF2-40B4-BE49-F238E27FC236}">
                <a16:creationId xmlns:a16="http://schemas.microsoft.com/office/drawing/2014/main" id="{AA515532-9FF8-1FA6-8EC7-E522FDF4FC6E}"/>
              </a:ext>
            </a:extLst>
          </p:cNvPr>
          <p:cNvSpPr/>
          <p:nvPr/>
        </p:nvSpPr>
        <p:spPr>
          <a:xfrm>
            <a:off x="587050" y="882506"/>
            <a:ext cx="2932327" cy="10080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3200" dirty="0"/>
              <a:t>Set the </a:t>
            </a:r>
            <a:r>
              <a:rPr lang="fr-FR" sz="3200" dirty="0" err="1"/>
              <a:t>scene</a:t>
            </a:r>
            <a:endParaRPr lang="fr-FR" sz="3200" dirty="0"/>
          </a:p>
        </p:txBody>
      </p:sp>
      <p:sp>
        <p:nvSpPr>
          <p:cNvPr id="18" name="Rectangle: Rounded Corners 17">
            <a:extLst>
              <a:ext uri="{FF2B5EF4-FFF2-40B4-BE49-F238E27FC236}">
                <a16:creationId xmlns:a16="http://schemas.microsoft.com/office/drawing/2014/main" id="{62C9C025-9151-B226-7727-12F7AC396F32}"/>
              </a:ext>
            </a:extLst>
          </p:cNvPr>
          <p:cNvSpPr/>
          <p:nvPr/>
        </p:nvSpPr>
        <p:spPr>
          <a:xfrm>
            <a:off x="3232298" y="4290791"/>
            <a:ext cx="8537944" cy="896298"/>
          </a:xfrm>
          <a:prstGeom prst="roundRect">
            <a:avLst/>
          </a:prstGeom>
          <a:solidFill>
            <a:srgbClr val="EF7D85"/>
          </a:solidFill>
        </p:spPr>
        <p:style>
          <a:lnRef idx="2">
            <a:schemeClr val="accent1">
              <a:shade val="15000"/>
            </a:schemeClr>
          </a:lnRef>
          <a:fillRef idx="1">
            <a:schemeClr val="accent1"/>
          </a:fillRef>
          <a:effectRef idx="0">
            <a:schemeClr val="accent1"/>
          </a:effectRef>
          <a:fontRef idx="minor">
            <a:schemeClr val="lt1"/>
          </a:fontRef>
        </p:style>
        <p:txBody>
          <a:bodyPr numCol="1" rtlCol="0" anchor="t">
            <a:normAutofit fontScale="92500" lnSpcReduction="10000"/>
          </a:bodyPr>
          <a:lstStyle/>
          <a:p>
            <a:pPr marL="542925" indent="-285750">
              <a:lnSpc>
                <a:spcPct val="110000"/>
              </a:lnSpc>
              <a:buFont typeface="Wingdings" panose="05000000000000000000" pitchFamily="2" charset="2"/>
              <a:buChar char="q"/>
            </a:pPr>
            <a:r>
              <a:rPr lang="en-GB" sz="1600" b="1" dirty="0">
                <a:solidFill>
                  <a:schemeClr val="accent2"/>
                </a:solidFill>
              </a:rPr>
              <a:t>Identify a theme for discussion including non-technical skills such as decision making, leadership, teamwork and communication </a:t>
            </a:r>
          </a:p>
          <a:p>
            <a:pPr marL="542925" indent="-285750">
              <a:lnSpc>
                <a:spcPct val="110000"/>
              </a:lnSpc>
              <a:buFont typeface="Wingdings" panose="05000000000000000000" pitchFamily="2" charset="2"/>
              <a:buChar char="q"/>
            </a:pPr>
            <a:r>
              <a:rPr lang="en-GB" sz="1600" b="1" dirty="0">
                <a:solidFill>
                  <a:schemeClr val="accent2"/>
                </a:solidFill>
              </a:rPr>
              <a:t>Appropriate drawing of conclusions to discussion by facilitator</a:t>
            </a:r>
          </a:p>
        </p:txBody>
      </p:sp>
      <p:sp>
        <p:nvSpPr>
          <p:cNvPr id="17" name="Rectangle: Rounded Corners 16">
            <a:extLst>
              <a:ext uri="{FF2B5EF4-FFF2-40B4-BE49-F238E27FC236}">
                <a16:creationId xmlns:a16="http://schemas.microsoft.com/office/drawing/2014/main" id="{30FBBD26-8CD4-2758-1398-02B530605C0F}"/>
              </a:ext>
            </a:extLst>
          </p:cNvPr>
          <p:cNvSpPr/>
          <p:nvPr/>
        </p:nvSpPr>
        <p:spPr>
          <a:xfrm>
            <a:off x="3232298" y="5438643"/>
            <a:ext cx="8537944" cy="801179"/>
          </a:xfrm>
          <a:prstGeom prst="roundRect">
            <a:avLst/>
          </a:prstGeom>
          <a:solidFill>
            <a:srgbClr val="EF7D85"/>
          </a:solidFill>
        </p:spPr>
        <p:style>
          <a:lnRef idx="2">
            <a:schemeClr val="accent1">
              <a:shade val="15000"/>
            </a:schemeClr>
          </a:lnRef>
          <a:fillRef idx="1">
            <a:schemeClr val="accent1"/>
          </a:fillRef>
          <a:effectRef idx="0">
            <a:schemeClr val="accent1"/>
          </a:effectRef>
          <a:fontRef idx="minor">
            <a:schemeClr val="lt1"/>
          </a:fontRef>
        </p:style>
        <p:txBody>
          <a:bodyPr numCol="1" rtlCol="0" anchor="t">
            <a:normAutofit/>
          </a:bodyPr>
          <a:lstStyle/>
          <a:p>
            <a:pPr marL="542925" indent="-285750">
              <a:lnSpc>
                <a:spcPct val="110000"/>
              </a:lnSpc>
              <a:buFont typeface="Wingdings" panose="05000000000000000000" pitchFamily="2" charset="2"/>
              <a:buChar char="q"/>
            </a:pPr>
            <a:r>
              <a:rPr lang="en-GB" sz="1600" b="1" dirty="0">
                <a:solidFill>
                  <a:schemeClr val="accent2"/>
                </a:solidFill>
              </a:rPr>
              <a:t>Opportunity for learner centred approach to conclusions</a:t>
            </a:r>
          </a:p>
          <a:p>
            <a:pPr marL="542925" indent="-285750">
              <a:lnSpc>
                <a:spcPct val="110000"/>
              </a:lnSpc>
              <a:buFont typeface="Wingdings" panose="05000000000000000000" pitchFamily="2" charset="2"/>
              <a:buChar char="q"/>
            </a:pPr>
            <a:r>
              <a:rPr lang="en-GB" sz="1600" b="1" dirty="0">
                <a:solidFill>
                  <a:schemeClr val="accent2"/>
                </a:solidFill>
              </a:rPr>
              <a:t>Concise summary of session, with key messages clarified, ideally in writing</a:t>
            </a:r>
          </a:p>
        </p:txBody>
      </p:sp>
      <p:sp>
        <p:nvSpPr>
          <p:cNvPr id="16" name="Rectangle: Rounded Corners 15">
            <a:extLst>
              <a:ext uri="{FF2B5EF4-FFF2-40B4-BE49-F238E27FC236}">
                <a16:creationId xmlns:a16="http://schemas.microsoft.com/office/drawing/2014/main" id="{50C6844C-8A0E-4016-73D0-3CBDACD62799}"/>
              </a:ext>
            </a:extLst>
          </p:cNvPr>
          <p:cNvSpPr/>
          <p:nvPr/>
        </p:nvSpPr>
        <p:spPr>
          <a:xfrm>
            <a:off x="3232298" y="3198859"/>
            <a:ext cx="8537944" cy="801179"/>
          </a:xfrm>
          <a:prstGeom prst="roundRect">
            <a:avLst/>
          </a:prstGeom>
          <a:solidFill>
            <a:srgbClr val="EF7D85"/>
          </a:solidFill>
        </p:spPr>
        <p:style>
          <a:lnRef idx="2">
            <a:schemeClr val="accent1">
              <a:shade val="15000"/>
            </a:schemeClr>
          </a:lnRef>
          <a:fillRef idx="1">
            <a:schemeClr val="accent1"/>
          </a:fillRef>
          <a:effectRef idx="0">
            <a:schemeClr val="accent1"/>
          </a:effectRef>
          <a:fontRef idx="minor">
            <a:schemeClr val="lt1"/>
          </a:fontRef>
        </p:style>
        <p:txBody>
          <a:bodyPr numCol="1" rtlCol="0" anchor="t">
            <a:normAutofit/>
          </a:bodyPr>
          <a:lstStyle/>
          <a:p>
            <a:pPr marL="542925" indent="-285750">
              <a:lnSpc>
                <a:spcPct val="110000"/>
              </a:lnSpc>
              <a:buFont typeface="Wingdings" panose="05000000000000000000" pitchFamily="2" charset="2"/>
              <a:buChar char="q"/>
            </a:pPr>
            <a:r>
              <a:rPr lang="en-GB" sz="1600" b="1" dirty="0">
                <a:solidFill>
                  <a:schemeClr val="accent2"/>
                </a:solidFill>
              </a:rPr>
              <a:t>Clarify facts, establish shared mental model</a:t>
            </a:r>
          </a:p>
          <a:p>
            <a:pPr marL="542925" indent="-285750">
              <a:lnSpc>
                <a:spcPct val="110000"/>
              </a:lnSpc>
              <a:buFont typeface="Wingdings" panose="05000000000000000000" pitchFamily="2" charset="2"/>
              <a:buChar char="q"/>
            </a:pPr>
            <a:r>
              <a:rPr lang="en-GB" sz="1600" b="1" u="sng" dirty="0">
                <a:solidFill>
                  <a:schemeClr val="accent2"/>
                </a:solidFill>
              </a:rPr>
              <a:t>Avoids judgements or conclusions at this stage</a:t>
            </a:r>
            <a:endParaRPr lang="fr-FR" sz="1600" b="1" u="sng" dirty="0">
              <a:solidFill>
                <a:schemeClr val="accent2"/>
              </a:solidFill>
            </a:endParaRPr>
          </a:p>
        </p:txBody>
      </p:sp>
      <p:sp>
        <p:nvSpPr>
          <p:cNvPr id="9" name="Rectangle: Rounded Corners 8">
            <a:extLst>
              <a:ext uri="{FF2B5EF4-FFF2-40B4-BE49-F238E27FC236}">
                <a16:creationId xmlns:a16="http://schemas.microsoft.com/office/drawing/2014/main" id="{8FBA15DF-B3EE-C488-9F8C-4D0590F945F8}"/>
              </a:ext>
            </a:extLst>
          </p:cNvPr>
          <p:cNvSpPr/>
          <p:nvPr/>
        </p:nvSpPr>
        <p:spPr>
          <a:xfrm>
            <a:off x="587049" y="1978405"/>
            <a:ext cx="2932327" cy="10080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3200" dirty="0" err="1"/>
              <a:t>Reactions</a:t>
            </a:r>
            <a:endParaRPr lang="fr-FR" sz="3200" dirty="0"/>
          </a:p>
        </p:txBody>
      </p:sp>
      <p:sp>
        <p:nvSpPr>
          <p:cNvPr id="11" name="Rectangle: Rounded Corners 10">
            <a:extLst>
              <a:ext uri="{FF2B5EF4-FFF2-40B4-BE49-F238E27FC236}">
                <a16:creationId xmlns:a16="http://schemas.microsoft.com/office/drawing/2014/main" id="{AA6FA533-6D5A-0203-14ED-3BA88FC34980}"/>
              </a:ext>
            </a:extLst>
          </p:cNvPr>
          <p:cNvSpPr/>
          <p:nvPr/>
        </p:nvSpPr>
        <p:spPr>
          <a:xfrm>
            <a:off x="587048" y="3085202"/>
            <a:ext cx="2932327" cy="10080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3200" dirty="0"/>
              <a:t>Description</a:t>
            </a:r>
            <a:endParaRPr lang="fr-FR" sz="4800" dirty="0"/>
          </a:p>
        </p:txBody>
      </p:sp>
      <p:sp>
        <p:nvSpPr>
          <p:cNvPr id="12" name="Rectangle: Rounded Corners 11">
            <a:extLst>
              <a:ext uri="{FF2B5EF4-FFF2-40B4-BE49-F238E27FC236}">
                <a16:creationId xmlns:a16="http://schemas.microsoft.com/office/drawing/2014/main" id="{5D326B70-44A8-96CC-D2DC-1D8355E8CDD5}"/>
              </a:ext>
            </a:extLst>
          </p:cNvPr>
          <p:cNvSpPr/>
          <p:nvPr/>
        </p:nvSpPr>
        <p:spPr>
          <a:xfrm>
            <a:off x="587047" y="4191997"/>
            <a:ext cx="2932327" cy="107817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3200" dirty="0" err="1"/>
              <a:t>Analysis</a:t>
            </a:r>
            <a:endParaRPr lang="fr-FR" sz="4800" dirty="0"/>
          </a:p>
        </p:txBody>
      </p:sp>
      <p:sp>
        <p:nvSpPr>
          <p:cNvPr id="13" name="Rectangle: Rounded Corners 12">
            <a:extLst>
              <a:ext uri="{FF2B5EF4-FFF2-40B4-BE49-F238E27FC236}">
                <a16:creationId xmlns:a16="http://schemas.microsoft.com/office/drawing/2014/main" id="{500B6503-00C8-E82B-8160-A3B2ED50AD38}"/>
              </a:ext>
            </a:extLst>
          </p:cNvPr>
          <p:cNvSpPr/>
          <p:nvPr/>
        </p:nvSpPr>
        <p:spPr>
          <a:xfrm>
            <a:off x="587047" y="5363339"/>
            <a:ext cx="2932327" cy="10080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3200" dirty="0" err="1"/>
              <a:t>Summary</a:t>
            </a:r>
            <a:endParaRPr lang="fr-FR" sz="4800" dirty="0"/>
          </a:p>
        </p:txBody>
      </p:sp>
      <p:sp>
        <p:nvSpPr>
          <p:cNvPr id="3" name="Rectangle: Rounded Corners 2">
            <a:extLst>
              <a:ext uri="{FF2B5EF4-FFF2-40B4-BE49-F238E27FC236}">
                <a16:creationId xmlns:a16="http://schemas.microsoft.com/office/drawing/2014/main" id="{658E75F0-F8D0-0DAE-408A-8706F2C69840}"/>
              </a:ext>
            </a:extLst>
          </p:cNvPr>
          <p:cNvSpPr/>
          <p:nvPr/>
        </p:nvSpPr>
        <p:spPr>
          <a:xfrm>
            <a:off x="597566" y="3082639"/>
            <a:ext cx="11175333" cy="2175161"/>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numCol="1" rtlCol="0" anchor="t">
            <a:normAutofit/>
          </a:bodyPr>
          <a:lstStyle/>
          <a:p>
            <a:pPr marL="720725" indent="-463550">
              <a:lnSpc>
                <a:spcPct val="110000"/>
              </a:lnSpc>
              <a:buFont typeface="Wingdings" panose="05000000000000000000" pitchFamily="2" charset="2"/>
              <a:buChar char="v"/>
            </a:pPr>
            <a:r>
              <a:rPr lang="en-GB" sz="2800" b="1" dirty="0">
                <a:solidFill>
                  <a:schemeClr val="accent2"/>
                </a:solidFill>
              </a:rPr>
              <a:t>Questions</a:t>
            </a:r>
          </a:p>
          <a:p>
            <a:pPr marL="1349375" indent="-463550">
              <a:lnSpc>
                <a:spcPct val="110000"/>
              </a:lnSpc>
              <a:buFont typeface="Courier New" panose="02070309020205020404" pitchFamily="49" charset="0"/>
              <a:buChar char="o"/>
            </a:pPr>
            <a:r>
              <a:rPr lang="en-GB" sz="2400" i="1" dirty="0">
                <a:solidFill>
                  <a:schemeClr val="accent2"/>
                </a:solidFill>
              </a:rPr>
              <a:t>How do you think that went?</a:t>
            </a:r>
          </a:p>
          <a:p>
            <a:pPr marL="1349375" indent="-463550">
              <a:lnSpc>
                <a:spcPct val="110000"/>
              </a:lnSpc>
              <a:buFont typeface="Courier New" panose="02070309020205020404" pitchFamily="49" charset="0"/>
              <a:buChar char="o"/>
            </a:pPr>
            <a:r>
              <a:rPr lang="en-GB" sz="2400" i="1" dirty="0">
                <a:solidFill>
                  <a:schemeClr val="accent2"/>
                </a:solidFill>
              </a:rPr>
              <a:t>What makes you say that?</a:t>
            </a:r>
          </a:p>
          <a:p>
            <a:pPr marL="1349375" indent="-463550">
              <a:lnSpc>
                <a:spcPct val="110000"/>
              </a:lnSpc>
              <a:buFont typeface="Courier New" panose="02070309020205020404" pitchFamily="49" charset="0"/>
              <a:buChar char="o"/>
            </a:pPr>
            <a:r>
              <a:rPr lang="en-GB" sz="2400" i="1" dirty="0">
                <a:solidFill>
                  <a:schemeClr val="accent2"/>
                </a:solidFill>
              </a:rPr>
              <a:t>Are you happy with the result / outcome?</a:t>
            </a:r>
          </a:p>
          <a:p>
            <a:pPr marL="257175" lvl="1">
              <a:lnSpc>
                <a:spcPct val="110000"/>
              </a:lnSpc>
            </a:pPr>
            <a:endParaRPr lang="fr-FR" sz="1600" b="1" i="1" u="sng" dirty="0">
              <a:solidFill>
                <a:schemeClr val="accent2"/>
              </a:solidFill>
            </a:endParaRPr>
          </a:p>
        </p:txBody>
      </p:sp>
    </p:spTree>
    <p:extLst>
      <p:ext uri="{BB962C8B-B14F-4D97-AF65-F5344CB8AC3E}">
        <p14:creationId xmlns:p14="http://schemas.microsoft.com/office/powerpoint/2010/main" val="3388283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8"/>
                                        </p:tgtEl>
                                      </p:cBhvr>
                                    </p:animEffect>
                                    <p:set>
                                      <p:cBhvr>
                                        <p:cTn id="7" dur="1" fill="hold">
                                          <p:stCondLst>
                                            <p:cond delay="499"/>
                                          </p:stCondLst>
                                        </p:cTn>
                                        <p:tgtEl>
                                          <p:spTgt spid="18"/>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17"/>
                                        </p:tgtEl>
                                      </p:cBhvr>
                                    </p:animEffect>
                                    <p:set>
                                      <p:cBhvr>
                                        <p:cTn id="10" dur="1" fill="hold">
                                          <p:stCondLst>
                                            <p:cond delay="499"/>
                                          </p:stCondLst>
                                        </p:cTn>
                                        <p:tgtEl>
                                          <p:spTgt spid="17"/>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16"/>
                                        </p:tgtEl>
                                      </p:cBhvr>
                                    </p:animEffect>
                                    <p:set>
                                      <p:cBhvr>
                                        <p:cTn id="13" dur="1" fill="hold">
                                          <p:stCondLst>
                                            <p:cond delay="499"/>
                                          </p:stCondLst>
                                        </p:cTn>
                                        <p:tgtEl>
                                          <p:spTgt spid="16"/>
                                        </p:tgtEl>
                                        <p:attrNameLst>
                                          <p:attrName>style.visibility</p:attrName>
                                        </p:attrNameLst>
                                      </p:cBhvr>
                                      <p:to>
                                        <p:strVal val="hidden"/>
                                      </p:to>
                                    </p:set>
                                  </p:childTnLst>
                                </p:cTn>
                              </p:par>
                              <p:par>
                                <p:cTn id="14" presetID="10" presetClass="exit" presetSubtype="0" fill="hold" grpId="0" nodeType="withEffect">
                                  <p:stCondLst>
                                    <p:cond delay="0"/>
                                  </p:stCondLst>
                                  <p:childTnLst>
                                    <p:animEffect transition="out" filter="fade">
                                      <p:cBhvr>
                                        <p:cTn id="15" dur="500"/>
                                        <p:tgtEl>
                                          <p:spTgt spid="11"/>
                                        </p:tgtEl>
                                      </p:cBhvr>
                                    </p:animEffect>
                                    <p:set>
                                      <p:cBhvr>
                                        <p:cTn id="16" dur="1" fill="hold">
                                          <p:stCondLst>
                                            <p:cond delay="499"/>
                                          </p:stCondLst>
                                        </p:cTn>
                                        <p:tgtEl>
                                          <p:spTgt spid="11"/>
                                        </p:tgtEl>
                                        <p:attrNameLst>
                                          <p:attrName>style.visibility</p:attrName>
                                        </p:attrNameLst>
                                      </p:cBhvr>
                                      <p:to>
                                        <p:strVal val="hidden"/>
                                      </p:to>
                                    </p:set>
                                  </p:childTnLst>
                                </p:cTn>
                              </p:par>
                              <p:par>
                                <p:cTn id="17" presetID="10" presetClass="exit" presetSubtype="0" fill="hold" grpId="0" nodeType="withEffect">
                                  <p:stCondLst>
                                    <p:cond delay="0"/>
                                  </p:stCondLst>
                                  <p:childTnLst>
                                    <p:animEffect transition="out" filter="fade">
                                      <p:cBhvr>
                                        <p:cTn id="18" dur="500"/>
                                        <p:tgtEl>
                                          <p:spTgt spid="12"/>
                                        </p:tgtEl>
                                      </p:cBhvr>
                                    </p:animEffect>
                                    <p:set>
                                      <p:cBhvr>
                                        <p:cTn id="19" dur="1" fill="hold">
                                          <p:stCondLst>
                                            <p:cond delay="499"/>
                                          </p:stCondLst>
                                        </p:cTn>
                                        <p:tgtEl>
                                          <p:spTgt spid="12"/>
                                        </p:tgtEl>
                                        <p:attrNameLst>
                                          <p:attrName>style.visibility</p:attrName>
                                        </p:attrNameLst>
                                      </p:cBhvr>
                                      <p:to>
                                        <p:strVal val="hidden"/>
                                      </p:to>
                                    </p:set>
                                  </p:childTnLst>
                                </p:cTn>
                              </p:par>
                              <p:par>
                                <p:cTn id="20" presetID="10" presetClass="exit" presetSubtype="0" fill="hold" grpId="0" nodeType="withEffect">
                                  <p:stCondLst>
                                    <p:cond delay="0"/>
                                  </p:stCondLst>
                                  <p:childTnLst>
                                    <p:animEffect transition="out" filter="fade">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6"/>
                                        </p:tgtEl>
                                      </p:cBhvr>
                                    </p:animEffect>
                                    <p:set>
                                      <p:cBhvr>
                                        <p:cTn id="25" dur="1" fill="hold">
                                          <p:stCondLst>
                                            <p:cond delay="499"/>
                                          </p:stCondLst>
                                        </p:cTn>
                                        <p:tgtEl>
                                          <p:spTgt spid="6"/>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7"/>
                                        </p:tgtEl>
                                      </p:cBhvr>
                                    </p:animEffect>
                                    <p:set>
                                      <p:cBhvr>
                                        <p:cTn id="28" dur="1" fill="hold">
                                          <p:stCondLst>
                                            <p:cond delay="499"/>
                                          </p:stCondLst>
                                        </p:cTn>
                                        <p:tgtEl>
                                          <p:spTgt spid="7"/>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8" grpId="0" animBg="1"/>
      <p:bldP spid="17" grpId="0" animBg="1"/>
      <p:bldP spid="16" grpId="0" animBg="1"/>
      <p:bldP spid="11" grpId="0" animBg="1"/>
      <p:bldP spid="12" grpId="0" animBg="1"/>
      <p:bldP spid="13" grpId="0" animBg="1"/>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EFEF3D-95B5-0BBD-461E-D62CCB1AC27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E35A642-DF19-5082-D4D3-7F294C5CF5A7}"/>
              </a:ext>
            </a:extLst>
          </p:cNvPr>
          <p:cNvSpPr txBox="1">
            <a:spLocks/>
          </p:cNvSpPr>
          <p:nvPr/>
        </p:nvSpPr>
        <p:spPr>
          <a:xfrm>
            <a:off x="587050" y="178749"/>
            <a:ext cx="1136080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600" b="1" dirty="0">
                <a:solidFill>
                  <a:srgbClr val="C00000"/>
                </a:solidFill>
                <a:latin typeface="Montserrat Medium" panose="020F0502020204030204" pitchFamily="34" charset="0"/>
              </a:rPr>
              <a:t>DEBRIEFING</a:t>
            </a:r>
            <a:br>
              <a:rPr lang="fr-FR" sz="1800" b="1" dirty="0">
                <a:solidFill>
                  <a:srgbClr val="C00000"/>
                </a:solidFill>
                <a:latin typeface="Montserrat Medium" panose="00000600000000000000" pitchFamily="2" charset="0"/>
              </a:rPr>
            </a:br>
            <a:endParaRPr lang="en-US" sz="1800" b="1" dirty="0">
              <a:solidFill>
                <a:srgbClr val="C00000"/>
              </a:solidFill>
              <a:latin typeface="Montserrat Medium" panose="020F0502020204030204" pitchFamily="34" charset="0"/>
            </a:endParaRPr>
          </a:p>
        </p:txBody>
      </p:sp>
      <p:sp>
        <p:nvSpPr>
          <p:cNvPr id="6" name="Rectangle: Rounded Corners 5">
            <a:extLst>
              <a:ext uri="{FF2B5EF4-FFF2-40B4-BE49-F238E27FC236}">
                <a16:creationId xmlns:a16="http://schemas.microsoft.com/office/drawing/2014/main" id="{AAE283B5-BEB6-3CDD-8035-EFA93C199069}"/>
              </a:ext>
            </a:extLst>
          </p:cNvPr>
          <p:cNvSpPr/>
          <p:nvPr/>
        </p:nvSpPr>
        <p:spPr>
          <a:xfrm>
            <a:off x="3232298" y="963825"/>
            <a:ext cx="8537944" cy="801179"/>
          </a:xfrm>
          <a:prstGeom prst="roundRect">
            <a:avLst/>
          </a:prstGeom>
          <a:solidFill>
            <a:srgbClr val="EF7D85"/>
          </a:solidFill>
        </p:spPr>
        <p:style>
          <a:lnRef idx="2">
            <a:schemeClr val="accent1">
              <a:shade val="15000"/>
            </a:schemeClr>
          </a:lnRef>
          <a:fillRef idx="1">
            <a:schemeClr val="accent1"/>
          </a:fillRef>
          <a:effectRef idx="0">
            <a:schemeClr val="accent1"/>
          </a:effectRef>
          <a:fontRef idx="minor">
            <a:schemeClr val="lt1"/>
          </a:fontRef>
        </p:style>
        <p:txBody>
          <a:bodyPr numCol="2" rtlCol="0" anchor="t">
            <a:normAutofit/>
          </a:bodyPr>
          <a:lstStyle/>
          <a:p>
            <a:pPr marL="542925" indent="-285750">
              <a:lnSpc>
                <a:spcPct val="110000"/>
              </a:lnSpc>
              <a:buFont typeface="Wingdings" panose="05000000000000000000" pitchFamily="2" charset="2"/>
              <a:buChar char="q"/>
            </a:pPr>
            <a:r>
              <a:rPr lang="en-GB" sz="1600" b="1" dirty="0">
                <a:solidFill>
                  <a:schemeClr val="accent2"/>
                </a:solidFill>
              </a:rPr>
              <a:t>Create a safe context for learning</a:t>
            </a:r>
          </a:p>
          <a:p>
            <a:pPr marL="542925" indent="-285750">
              <a:lnSpc>
                <a:spcPct val="110000"/>
              </a:lnSpc>
              <a:buFont typeface="Wingdings" panose="05000000000000000000" pitchFamily="2" charset="2"/>
              <a:buChar char="q"/>
            </a:pPr>
            <a:r>
              <a:rPr lang="en-GB" sz="1600" b="1" dirty="0">
                <a:solidFill>
                  <a:schemeClr val="accent2"/>
                </a:solidFill>
              </a:rPr>
              <a:t>Define structure of debriefing</a:t>
            </a:r>
          </a:p>
          <a:p>
            <a:pPr marL="542925" indent="-285750">
              <a:lnSpc>
                <a:spcPct val="110000"/>
              </a:lnSpc>
              <a:buFont typeface="Wingdings" panose="05000000000000000000" pitchFamily="2" charset="2"/>
              <a:buChar char="q"/>
            </a:pPr>
            <a:r>
              <a:rPr lang="en-GB" sz="1600" b="1" dirty="0">
                <a:solidFill>
                  <a:schemeClr val="accent2"/>
                </a:solidFill>
              </a:rPr>
              <a:t>Ground rules</a:t>
            </a:r>
          </a:p>
          <a:p>
            <a:pPr marL="538163" indent="-285750">
              <a:lnSpc>
                <a:spcPct val="110000"/>
              </a:lnSpc>
              <a:buFont typeface="Wingdings" panose="05000000000000000000" pitchFamily="2" charset="2"/>
              <a:buChar char="q"/>
            </a:pPr>
            <a:r>
              <a:rPr lang="fr-FR" sz="1600" b="1" dirty="0" err="1">
                <a:solidFill>
                  <a:schemeClr val="accent2"/>
                </a:solidFill>
              </a:rPr>
              <a:t>Define</a:t>
            </a:r>
            <a:r>
              <a:rPr lang="fr-FR" sz="1600" b="1" dirty="0">
                <a:solidFill>
                  <a:schemeClr val="accent2"/>
                </a:solidFill>
              </a:rPr>
              <a:t> </a:t>
            </a:r>
            <a:r>
              <a:rPr lang="fr-FR" sz="1600" b="1" dirty="0" err="1">
                <a:solidFill>
                  <a:schemeClr val="accent2"/>
                </a:solidFill>
              </a:rPr>
              <a:t>specific</a:t>
            </a:r>
            <a:r>
              <a:rPr lang="fr-FR" sz="1600" b="1" dirty="0">
                <a:solidFill>
                  <a:schemeClr val="accent2"/>
                </a:solidFill>
              </a:rPr>
              <a:t> standards</a:t>
            </a:r>
          </a:p>
        </p:txBody>
      </p:sp>
      <p:sp>
        <p:nvSpPr>
          <p:cNvPr id="14" name="Rectangle: Rounded Corners 13">
            <a:extLst>
              <a:ext uri="{FF2B5EF4-FFF2-40B4-BE49-F238E27FC236}">
                <a16:creationId xmlns:a16="http://schemas.microsoft.com/office/drawing/2014/main" id="{D9A03F57-1B37-EB98-1717-76CB18A129C1}"/>
              </a:ext>
            </a:extLst>
          </p:cNvPr>
          <p:cNvSpPr/>
          <p:nvPr/>
        </p:nvSpPr>
        <p:spPr>
          <a:xfrm>
            <a:off x="3234087" y="2084419"/>
            <a:ext cx="8537944" cy="801179"/>
          </a:xfrm>
          <a:prstGeom prst="roundRect">
            <a:avLst/>
          </a:prstGeom>
          <a:solidFill>
            <a:srgbClr val="EF7D85"/>
          </a:solidFill>
        </p:spPr>
        <p:style>
          <a:lnRef idx="2">
            <a:schemeClr val="accent1">
              <a:shade val="15000"/>
            </a:schemeClr>
          </a:lnRef>
          <a:fillRef idx="1">
            <a:schemeClr val="accent1"/>
          </a:fillRef>
          <a:effectRef idx="0">
            <a:schemeClr val="accent1"/>
          </a:effectRef>
          <a:fontRef idx="minor">
            <a:schemeClr val="lt1"/>
          </a:fontRef>
        </p:style>
        <p:txBody>
          <a:bodyPr numCol="1" rtlCol="0" anchor="t">
            <a:normAutofit fontScale="92500"/>
          </a:bodyPr>
          <a:lstStyle/>
          <a:p>
            <a:pPr marL="542925" indent="-285750">
              <a:lnSpc>
                <a:spcPct val="110000"/>
              </a:lnSpc>
              <a:buFont typeface="Wingdings" panose="05000000000000000000" pitchFamily="2" charset="2"/>
              <a:buChar char="q"/>
            </a:pPr>
            <a:r>
              <a:rPr lang="en-GB" sz="1600" b="1" dirty="0">
                <a:solidFill>
                  <a:schemeClr val="accent2"/>
                </a:solidFill>
              </a:rPr>
              <a:t>Open questions to solicit feelings and reactions</a:t>
            </a:r>
          </a:p>
          <a:p>
            <a:pPr marL="542925" indent="-285750">
              <a:lnSpc>
                <a:spcPct val="110000"/>
              </a:lnSpc>
              <a:buFont typeface="Wingdings" panose="05000000000000000000" pitchFamily="2" charset="2"/>
              <a:buChar char="q"/>
            </a:pPr>
            <a:r>
              <a:rPr lang="en-GB" sz="1600" b="1" dirty="0">
                <a:solidFill>
                  <a:schemeClr val="accent2"/>
                </a:solidFill>
              </a:rPr>
              <a:t>Identification of themes/issues from initial reactions: </a:t>
            </a:r>
            <a:r>
              <a:rPr lang="en-GB" sz="1600" b="1" i="1" u="sng" dirty="0">
                <a:solidFill>
                  <a:schemeClr val="accent2"/>
                </a:solidFill>
              </a:rPr>
              <a:t>So you were concerned that…?</a:t>
            </a:r>
            <a:endParaRPr lang="fr-FR" sz="1600" b="1" i="1" u="sng" dirty="0">
              <a:solidFill>
                <a:schemeClr val="accent2"/>
              </a:solidFill>
            </a:endParaRPr>
          </a:p>
        </p:txBody>
      </p:sp>
      <p:sp>
        <p:nvSpPr>
          <p:cNvPr id="7" name="Rectangle: Rounded Corners 6">
            <a:extLst>
              <a:ext uri="{FF2B5EF4-FFF2-40B4-BE49-F238E27FC236}">
                <a16:creationId xmlns:a16="http://schemas.microsoft.com/office/drawing/2014/main" id="{B1DA02B8-30D6-D931-46BC-7EA59456DC63}"/>
              </a:ext>
            </a:extLst>
          </p:cNvPr>
          <p:cNvSpPr/>
          <p:nvPr/>
        </p:nvSpPr>
        <p:spPr>
          <a:xfrm>
            <a:off x="587050" y="882506"/>
            <a:ext cx="2932327" cy="10080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3200" dirty="0"/>
              <a:t>Set the </a:t>
            </a:r>
            <a:r>
              <a:rPr lang="fr-FR" sz="3200" dirty="0" err="1"/>
              <a:t>scene</a:t>
            </a:r>
            <a:endParaRPr lang="fr-FR" sz="3200" dirty="0"/>
          </a:p>
        </p:txBody>
      </p:sp>
      <p:sp>
        <p:nvSpPr>
          <p:cNvPr id="18" name="Rectangle: Rounded Corners 17">
            <a:extLst>
              <a:ext uri="{FF2B5EF4-FFF2-40B4-BE49-F238E27FC236}">
                <a16:creationId xmlns:a16="http://schemas.microsoft.com/office/drawing/2014/main" id="{6DAE75F3-E00D-B7C7-460D-D42461DF5C02}"/>
              </a:ext>
            </a:extLst>
          </p:cNvPr>
          <p:cNvSpPr/>
          <p:nvPr/>
        </p:nvSpPr>
        <p:spPr>
          <a:xfrm>
            <a:off x="3232298" y="4290791"/>
            <a:ext cx="8537944" cy="896298"/>
          </a:xfrm>
          <a:prstGeom prst="roundRect">
            <a:avLst/>
          </a:prstGeom>
          <a:solidFill>
            <a:srgbClr val="EF7D85"/>
          </a:solidFill>
        </p:spPr>
        <p:style>
          <a:lnRef idx="2">
            <a:schemeClr val="accent1">
              <a:shade val="15000"/>
            </a:schemeClr>
          </a:lnRef>
          <a:fillRef idx="1">
            <a:schemeClr val="accent1"/>
          </a:fillRef>
          <a:effectRef idx="0">
            <a:schemeClr val="accent1"/>
          </a:effectRef>
          <a:fontRef idx="minor">
            <a:schemeClr val="lt1"/>
          </a:fontRef>
        </p:style>
        <p:txBody>
          <a:bodyPr numCol="1" rtlCol="0" anchor="t">
            <a:normAutofit fontScale="92500" lnSpcReduction="10000"/>
          </a:bodyPr>
          <a:lstStyle/>
          <a:p>
            <a:pPr marL="542925" indent="-285750">
              <a:lnSpc>
                <a:spcPct val="110000"/>
              </a:lnSpc>
              <a:buFont typeface="Wingdings" panose="05000000000000000000" pitchFamily="2" charset="2"/>
              <a:buChar char="q"/>
            </a:pPr>
            <a:r>
              <a:rPr lang="en-GB" sz="1600" b="1" dirty="0">
                <a:solidFill>
                  <a:schemeClr val="accent2"/>
                </a:solidFill>
              </a:rPr>
              <a:t>Identify a theme for discussion including non-technical skills such as decision making, leadership, teamwork and communication </a:t>
            </a:r>
          </a:p>
          <a:p>
            <a:pPr marL="542925" indent="-285750">
              <a:lnSpc>
                <a:spcPct val="110000"/>
              </a:lnSpc>
              <a:buFont typeface="Wingdings" panose="05000000000000000000" pitchFamily="2" charset="2"/>
              <a:buChar char="q"/>
            </a:pPr>
            <a:r>
              <a:rPr lang="en-GB" sz="1600" b="1" dirty="0">
                <a:solidFill>
                  <a:schemeClr val="accent2"/>
                </a:solidFill>
              </a:rPr>
              <a:t>Appropriate drawing of conclusions to discussion by facilitator</a:t>
            </a:r>
          </a:p>
        </p:txBody>
      </p:sp>
      <p:sp>
        <p:nvSpPr>
          <p:cNvPr id="17" name="Rectangle: Rounded Corners 16">
            <a:extLst>
              <a:ext uri="{FF2B5EF4-FFF2-40B4-BE49-F238E27FC236}">
                <a16:creationId xmlns:a16="http://schemas.microsoft.com/office/drawing/2014/main" id="{41289328-9C3A-66A7-6A1D-55B676CFE764}"/>
              </a:ext>
            </a:extLst>
          </p:cNvPr>
          <p:cNvSpPr/>
          <p:nvPr/>
        </p:nvSpPr>
        <p:spPr>
          <a:xfrm>
            <a:off x="3232298" y="5438643"/>
            <a:ext cx="8537944" cy="801179"/>
          </a:xfrm>
          <a:prstGeom prst="roundRect">
            <a:avLst/>
          </a:prstGeom>
          <a:solidFill>
            <a:srgbClr val="EF7D85"/>
          </a:solidFill>
        </p:spPr>
        <p:style>
          <a:lnRef idx="2">
            <a:schemeClr val="accent1">
              <a:shade val="15000"/>
            </a:schemeClr>
          </a:lnRef>
          <a:fillRef idx="1">
            <a:schemeClr val="accent1"/>
          </a:fillRef>
          <a:effectRef idx="0">
            <a:schemeClr val="accent1"/>
          </a:effectRef>
          <a:fontRef idx="minor">
            <a:schemeClr val="lt1"/>
          </a:fontRef>
        </p:style>
        <p:txBody>
          <a:bodyPr numCol="1" rtlCol="0" anchor="t">
            <a:normAutofit/>
          </a:bodyPr>
          <a:lstStyle/>
          <a:p>
            <a:pPr marL="542925" indent="-285750">
              <a:lnSpc>
                <a:spcPct val="110000"/>
              </a:lnSpc>
              <a:buFont typeface="Wingdings" panose="05000000000000000000" pitchFamily="2" charset="2"/>
              <a:buChar char="q"/>
            </a:pPr>
            <a:r>
              <a:rPr lang="en-GB" sz="1600" b="1" dirty="0">
                <a:solidFill>
                  <a:schemeClr val="accent2"/>
                </a:solidFill>
              </a:rPr>
              <a:t>Opportunity for learner centred approach to conclusions</a:t>
            </a:r>
          </a:p>
          <a:p>
            <a:pPr marL="542925" indent="-285750">
              <a:lnSpc>
                <a:spcPct val="110000"/>
              </a:lnSpc>
              <a:buFont typeface="Wingdings" panose="05000000000000000000" pitchFamily="2" charset="2"/>
              <a:buChar char="q"/>
            </a:pPr>
            <a:r>
              <a:rPr lang="en-GB" sz="1600" b="1" dirty="0">
                <a:solidFill>
                  <a:schemeClr val="accent2"/>
                </a:solidFill>
              </a:rPr>
              <a:t>Concise summary of session, with key messages clarified, ideally in writing</a:t>
            </a:r>
          </a:p>
        </p:txBody>
      </p:sp>
      <p:sp>
        <p:nvSpPr>
          <p:cNvPr id="16" name="Rectangle: Rounded Corners 15">
            <a:extLst>
              <a:ext uri="{FF2B5EF4-FFF2-40B4-BE49-F238E27FC236}">
                <a16:creationId xmlns:a16="http://schemas.microsoft.com/office/drawing/2014/main" id="{1182C9CD-09C0-6A21-7094-DEF410CC4267}"/>
              </a:ext>
            </a:extLst>
          </p:cNvPr>
          <p:cNvSpPr/>
          <p:nvPr/>
        </p:nvSpPr>
        <p:spPr>
          <a:xfrm>
            <a:off x="3232298" y="3198859"/>
            <a:ext cx="8537944" cy="801179"/>
          </a:xfrm>
          <a:prstGeom prst="roundRect">
            <a:avLst/>
          </a:prstGeom>
          <a:solidFill>
            <a:srgbClr val="EF7D85"/>
          </a:solidFill>
        </p:spPr>
        <p:style>
          <a:lnRef idx="2">
            <a:schemeClr val="accent1">
              <a:shade val="15000"/>
            </a:schemeClr>
          </a:lnRef>
          <a:fillRef idx="1">
            <a:schemeClr val="accent1"/>
          </a:fillRef>
          <a:effectRef idx="0">
            <a:schemeClr val="accent1"/>
          </a:effectRef>
          <a:fontRef idx="minor">
            <a:schemeClr val="lt1"/>
          </a:fontRef>
        </p:style>
        <p:txBody>
          <a:bodyPr numCol="1" rtlCol="0" anchor="t">
            <a:normAutofit/>
          </a:bodyPr>
          <a:lstStyle/>
          <a:p>
            <a:pPr marL="542925" indent="-285750">
              <a:lnSpc>
                <a:spcPct val="110000"/>
              </a:lnSpc>
              <a:buFont typeface="Wingdings" panose="05000000000000000000" pitchFamily="2" charset="2"/>
              <a:buChar char="q"/>
            </a:pPr>
            <a:r>
              <a:rPr lang="en-GB" sz="1600" b="1" dirty="0">
                <a:solidFill>
                  <a:schemeClr val="accent2"/>
                </a:solidFill>
              </a:rPr>
              <a:t>Clarify facts, establish shared mental model</a:t>
            </a:r>
          </a:p>
          <a:p>
            <a:pPr marL="542925" indent="-285750">
              <a:lnSpc>
                <a:spcPct val="110000"/>
              </a:lnSpc>
              <a:buFont typeface="Wingdings" panose="05000000000000000000" pitchFamily="2" charset="2"/>
              <a:buChar char="q"/>
            </a:pPr>
            <a:r>
              <a:rPr lang="en-GB" sz="1600" b="1" u="sng" dirty="0">
                <a:solidFill>
                  <a:schemeClr val="accent2"/>
                </a:solidFill>
              </a:rPr>
              <a:t>Avoids judgements or conclusions at this stage</a:t>
            </a:r>
            <a:endParaRPr lang="fr-FR" sz="1600" b="1" u="sng" dirty="0">
              <a:solidFill>
                <a:schemeClr val="accent2"/>
              </a:solidFill>
            </a:endParaRPr>
          </a:p>
        </p:txBody>
      </p:sp>
      <p:sp>
        <p:nvSpPr>
          <p:cNvPr id="9" name="Rectangle: Rounded Corners 8">
            <a:extLst>
              <a:ext uri="{FF2B5EF4-FFF2-40B4-BE49-F238E27FC236}">
                <a16:creationId xmlns:a16="http://schemas.microsoft.com/office/drawing/2014/main" id="{09C081EA-9770-FBFA-7156-C3316595C056}"/>
              </a:ext>
            </a:extLst>
          </p:cNvPr>
          <p:cNvSpPr/>
          <p:nvPr/>
        </p:nvSpPr>
        <p:spPr>
          <a:xfrm>
            <a:off x="587049" y="1978405"/>
            <a:ext cx="2932327" cy="10080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3200" dirty="0" err="1"/>
              <a:t>Reactions</a:t>
            </a:r>
            <a:endParaRPr lang="fr-FR" sz="3200" dirty="0"/>
          </a:p>
        </p:txBody>
      </p:sp>
      <p:sp>
        <p:nvSpPr>
          <p:cNvPr id="11" name="Rectangle: Rounded Corners 10">
            <a:extLst>
              <a:ext uri="{FF2B5EF4-FFF2-40B4-BE49-F238E27FC236}">
                <a16:creationId xmlns:a16="http://schemas.microsoft.com/office/drawing/2014/main" id="{C5402405-7FC3-AE67-6E71-C1BD339B41D8}"/>
              </a:ext>
            </a:extLst>
          </p:cNvPr>
          <p:cNvSpPr/>
          <p:nvPr/>
        </p:nvSpPr>
        <p:spPr>
          <a:xfrm>
            <a:off x="587048" y="3085202"/>
            <a:ext cx="2932327" cy="10080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3200" dirty="0"/>
              <a:t>Description</a:t>
            </a:r>
            <a:endParaRPr lang="fr-FR" sz="4800" dirty="0"/>
          </a:p>
        </p:txBody>
      </p:sp>
      <p:sp>
        <p:nvSpPr>
          <p:cNvPr id="12" name="Rectangle: Rounded Corners 11">
            <a:extLst>
              <a:ext uri="{FF2B5EF4-FFF2-40B4-BE49-F238E27FC236}">
                <a16:creationId xmlns:a16="http://schemas.microsoft.com/office/drawing/2014/main" id="{E9251867-AFD7-2101-E84D-25FED6DC3929}"/>
              </a:ext>
            </a:extLst>
          </p:cNvPr>
          <p:cNvSpPr/>
          <p:nvPr/>
        </p:nvSpPr>
        <p:spPr>
          <a:xfrm>
            <a:off x="587047" y="4191997"/>
            <a:ext cx="2932327" cy="107817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3200" dirty="0" err="1"/>
              <a:t>Analysis</a:t>
            </a:r>
            <a:endParaRPr lang="fr-FR" sz="4800" dirty="0"/>
          </a:p>
        </p:txBody>
      </p:sp>
      <p:sp>
        <p:nvSpPr>
          <p:cNvPr id="13" name="Rectangle: Rounded Corners 12">
            <a:extLst>
              <a:ext uri="{FF2B5EF4-FFF2-40B4-BE49-F238E27FC236}">
                <a16:creationId xmlns:a16="http://schemas.microsoft.com/office/drawing/2014/main" id="{AF7D4A64-2DD1-EDC9-08D7-B6EAEA48425B}"/>
              </a:ext>
            </a:extLst>
          </p:cNvPr>
          <p:cNvSpPr/>
          <p:nvPr/>
        </p:nvSpPr>
        <p:spPr>
          <a:xfrm>
            <a:off x="587047" y="5363339"/>
            <a:ext cx="2932327" cy="10080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3200" dirty="0" err="1"/>
              <a:t>Summary</a:t>
            </a:r>
            <a:endParaRPr lang="fr-FR" sz="4800" dirty="0"/>
          </a:p>
        </p:txBody>
      </p:sp>
      <p:sp>
        <p:nvSpPr>
          <p:cNvPr id="3" name="Rectangle: Rounded Corners 2">
            <a:extLst>
              <a:ext uri="{FF2B5EF4-FFF2-40B4-BE49-F238E27FC236}">
                <a16:creationId xmlns:a16="http://schemas.microsoft.com/office/drawing/2014/main" id="{3FC3FA59-25B4-5341-C302-AFB8FF1A59FC}"/>
              </a:ext>
            </a:extLst>
          </p:cNvPr>
          <p:cNvSpPr/>
          <p:nvPr/>
        </p:nvSpPr>
        <p:spPr>
          <a:xfrm>
            <a:off x="597566" y="4111339"/>
            <a:ext cx="11175333" cy="2175161"/>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numCol="1" rtlCol="0" anchor="t">
            <a:normAutofit/>
          </a:bodyPr>
          <a:lstStyle/>
          <a:p>
            <a:pPr marL="720725" indent="-463550">
              <a:lnSpc>
                <a:spcPct val="110000"/>
              </a:lnSpc>
              <a:buFont typeface="Wingdings" panose="05000000000000000000" pitchFamily="2" charset="2"/>
              <a:buChar char="v"/>
            </a:pPr>
            <a:r>
              <a:rPr lang="en-GB" sz="2800" b="1" dirty="0">
                <a:solidFill>
                  <a:schemeClr val="accent2"/>
                </a:solidFill>
              </a:rPr>
              <a:t>Questions</a:t>
            </a:r>
          </a:p>
          <a:p>
            <a:pPr marL="1349375" indent="-463550">
              <a:lnSpc>
                <a:spcPct val="110000"/>
              </a:lnSpc>
              <a:buFont typeface="Courier New" panose="02070309020205020404" pitchFamily="49" charset="0"/>
              <a:buChar char="o"/>
            </a:pPr>
            <a:r>
              <a:rPr lang="en-GB" sz="2400" i="1" dirty="0">
                <a:solidFill>
                  <a:schemeClr val="accent2"/>
                </a:solidFill>
              </a:rPr>
              <a:t>Could you summarise what happened?</a:t>
            </a:r>
          </a:p>
          <a:p>
            <a:pPr marL="1349375" indent="-463550">
              <a:lnSpc>
                <a:spcPct val="110000"/>
              </a:lnSpc>
              <a:buFont typeface="Courier New" panose="02070309020205020404" pitchFamily="49" charset="0"/>
              <a:buChar char="o"/>
            </a:pPr>
            <a:r>
              <a:rPr lang="en-GB" sz="2400" i="1" dirty="0">
                <a:solidFill>
                  <a:schemeClr val="accent2"/>
                </a:solidFill>
              </a:rPr>
              <a:t>Does everyone agree with this?</a:t>
            </a:r>
          </a:p>
          <a:p>
            <a:pPr marL="1349375" indent="-463550">
              <a:lnSpc>
                <a:spcPct val="110000"/>
              </a:lnSpc>
              <a:buFont typeface="Courier New" panose="02070309020205020404" pitchFamily="49" charset="0"/>
              <a:buChar char="o"/>
            </a:pPr>
            <a:r>
              <a:rPr lang="en-GB" sz="2400" i="1" dirty="0">
                <a:solidFill>
                  <a:schemeClr val="accent2"/>
                </a:solidFill>
              </a:rPr>
              <a:t>What happened after this?</a:t>
            </a:r>
          </a:p>
          <a:p>
            <a:pPr marL="257175" lvl="1">
              <a:lnSpc>
                <a:spcPct val="110000"/>
              </a:lnSpc>
            </a:pPr>
            <a:endParaRPr lang="fr-FR" sz="1600" b="1" i="1" u="sng" dirty="0">
              <a:solidFill>
                <a:schemeClr val="accent2"/>
              </a:solidFill>
            </a:endParaRPr>
          </a:p>
        </p:txBody>
      </p:sp>
    </p:spTree>
    <p:extLst>
      <p:ext uri="{BB962C8B-B14F-4D97-AF65-F5344CB8AC3E}">
        <p14:creationId xmlns:p14="http://schemas.microsoft.com/office/powerpoint/2010/main" val="1145907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14"/>
                                        </p:tgtEl>
                                      </p:cBhvr>
                                    </p:animEffect>
                                    <p:set>
                                      <p:cBhvr>
                                        <p:cTn id="10" dur="1" fill="hold">
                                          <p:stCondLst>
                                            <p:cond delay="499"/>
                                          </p:stCondLst>
                                        </p:cTn>
                                        <p:tgtEl>
                                          <p:spTgt spid="14"/>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7"/>
                                        </p:tgtEl>
                                      </p:cBhvr>
                                    </p:animEffect>
                                    <p:set>
                                      <p:cBhvr>
                                        <p:cTn id="13" dur="1" fill="hold">
                                          <p:stCondLst>
                                            <p:cond delay="499"/>
                                          </p:stCondLst>
                                        </p:cTn>
                                        <p:tgtEl>
                                          <p:spTgt spid="7"/>
                                        </p:tgtEl>
                                        <p:attrNameLst>
                                          <p:attrName>style.visibility</p:attrName>
                                        </p:attrNameLst>
                                      </p:cBhvr>
                                      <p:to>
                                        <p:strVal val="hidden"/>
                                      </p:to>
                                    </p:set>
                                  </p:childTnLst>
                                </p:cTn>
                              </p:par>
                              <p:par>
                                <p:cTn id="14" presetID="10" presetClass="exit" presetSubtype="0" fill="hold" grpId="0" nodeType="withEffect">
                                  <p:stCondLst>
                                    <p:cond delay="0"/>
                                  </p:stCondLst>
                                  <p:childTnLst>
                                    <p:animEffect transition="out" filter="fade">
                                      <p:cBhvr>
                                        <p:cTn id="15" dur="500"/>
                                        <p:tgtEl>
                                          <p:spTgt spid="9"/>
                                        </p:tgtEl>
                                      </p:cBhvr>
                                    </p:animEffect>
                                    <p:set>
                                      <p:cBhvr>
                                        <p:cTn id="16" dur="1" fill="hold">
                                          <p:stCondLst>
                                            <p:cond delay="499"/>
                                          </p:stCondLst>
                                        </p:cTn>
                                        <p:tgtEl>
                                          <p:spTgt spid="9"/>
                                        </p:tgtEl>
                                        <p:attrNameLst>
                                          <p:attrName>style.visibility</p:attrName>
                                        </p:attrNameLst>
                                      </p:cBhvr>
                                      <p:to>
                                        <p:strVal val="hidden"/>
                                      </p:to>
                                    </p:set>
                                  </p:childTnLst>
                                </p:cTn>
                              </p:par>
                              <p:par>
                                <p:cTn id="17" presetID="10" presetClass="exit" presetSubtype="0" fill="hold" grpId="0" nodeType="withEffect">
                                  <p:stCondLst>
                                    <p:cond delay="0"/>
                                  </p:stCondLst>
                                  <p:childTnLst>
                                    <p:animEffect transition="out" filter="fade">
                                      <p:cBhvr>
                                        <p:cTn id="18" dur="500"/>
                                        <p:tgtEl>
                                          <p:spTgt spid="18"/>
                                        </p:tgtEl>
                                      </p:cBhvr>
                                    </p:animEffect>
                                    <p:set>
                                      <p:cBhvr>
                                        <p:cTn id="19" dur="1" fill="hold">
                                          <p:stCondLst>
                                            <p:cond delay="499"/>
                                          </p:stCondLst>
                                        </p:cTn>
                                        <p:tgtEl>
                                          <p:spTgt spid="18"/>
                                        </p:tgtEl>
                                        <p:attrNameLst>
                                          <p:attrName>style.visibility</p:attrName>
                                        </p:attrNameLst>
                                      </p:cBhvr>
                                      <p:to>
                                        <p:strVal val="hidden"/>
                                      </p:to>
                                    </p:set>
                                  </p:childTnLst>
                                </p:cTn>
                              </p:par>
                              <p:par>
                                <p:cTn id="20" presetID="10" presetClass="exit" presetSubtype="0" fill="hold" grpId="0" nodeType="withEffect">
                                  <p:stCondLst>
                                    <p:cond delay="0"/>
                                  </p:stCondLst>
                                  <p:childTnLst>
                                    <p:animEffect transition="out" filter="fade">
                                      <p:cBhvr>
                                        <p:cTn id="21" dur="500"/>
                                        <p:tgtEl>
                                          <p:spTgt spid="17"/>
                                        </p:tgtEl>
                                      </p:cBhvr>
                                    </p:animEffect>
                                    <p:set>
                                      <p:cBhvr>
                                        <p:cTn id="22" dur="1" fill="hold">
                                          <p:stCondLst>
                                            <p:cond delay="499"/>
                                          </p:stCondLst>
                                        </p:cTn>
                                        <p:tgtEl>
                                          <p:spTgt spid="17"/>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12"/>
                                        </p:tgtEl>
                                      </p:cBhvr>
                                    </p:animEffect>
                                    <p:set>
                                      <p:cBhvr>
                                        <p:cTn id="25" dur="1" fill="hold">
                                          <p:stCondLst>
                                            <p:cond delay="499"/>
                                          </p:stCondLst>
                                        </p:cTn>
                                        <p:tgtEl>
                                          <p:spTgt spid="12"/>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13"/>
                                        </p:tgtEl>
                                      </p:cBhvr>
                                    </p:animEffect>
                                    <p:set>
                                      <p:cBhvr>
                                        <p:cTn id="28" dur="1" fill="hold">
                                          <p:stCondLst>
                                            <p:cond delay="499"/>
                                          </p:stCondLst>
                                        </p:cTn>
                                        <p:tgtEl>
                                          <p:spTgt spid="13"/>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4" grpId="0" animBg="1"/>
      <p:bldP spid="7" grpId="0" animBg="1"/>
      <p:bldP spid="18" grpId="0" animBg="1"/>
      <p:bldP spid="17" grpId="0" animBg="1"/>
      <p:bldP spid="9" grpId="0" animBg="1"/>
      <p:bldP spid="12" grpId="0" animBg="1"/>
      <p:bldP spid="13" grpId="0" animBg="1"/>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81AAF1-08D9-F386-516C-A6B193756D88}"/>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2105E6D-97CC-C811-69FC-30B28A367121}"/>
              </a:ext>
            </a:extLst>
          </p:cNvPr>
          <p:cNvSpPr>
            <a:spLocks noGrp="1"/>
          </p:cNvSpPr>
          <p:nvPr>
            <p:ph idx="1"/>
          </p:nvPr>
        </p:nvSpPr>
        <p:spPr>
          <a:xfrm>
            <a:off x="415600" y="988600"/>
            <a:ext cx="11360800" cy="5486628"/>
          </a:xfrm>
        </p:spPr>
        <p:txBody>
          <a:bodyPr>
            <a:noAutofit/>
          </a:bodyPr>
          <a:lstStyle/>
          <a:p>
            <a:pPr marL="0" indent="0">
              <a:spcAft>
                <a:spcPts val="1200"/>
              </a:spcAft>
              <a:buClrTx/>
              <a:buSzPct val="100000"/>
              <a:buNone/>
            </a:pPr>
            <a:r>
              <a:rPr lang="en-GB" b="1" u="sng" dirty="0">
                <a:solidFill>
                  <a:schemeClr val="accent2"/>
                </a:solidFill>
              </a:rPr>
              <a:t>The following steps apply to training of all skills</a:t>
            </a:r>
          </a:p>
          <a:p>
            <a:pPr marL="514350" indent="-514350">
              <a:spcBef>
                <a:spcPts val="600"/>
              </a:spcBef>
              <a:spcAft>
                <a:spcPts val="600"/>
              </a:spcAft>
              <a:buClrTx/>
              <a:buSzPct val="100000"/>
              <a:buFont typeface="+mj-lt"/>
              <a:buAutoNum type="arabicPeriod"/>
            </a:pPr>
            <a:r>
              <a:rPr lang="en-GB" dirty="0">
                <a:solidFill>
                  <a:schemeClr val="accent2"/>
                </a:solidFill>
              </a:rPr>
              <a:t>Defining training mission and learning objectives</a:t>
            </a:r>
          </a:p>
          <a:p>
            <a:pPr marL="514350" indent="-514350">
              <a:spcBef>
                <a:spcPts val="600"/>
              </a:spcBef>
              <a:spcAft>
                <a:spcPts val="600"/>
              </a:spcAft>
              <a:buClrTx/>
              <a:buSzPct val="100000"/>
              <a:buFont typeface="+mj-lt"/>
              <a:buAutoNum type="arabicPeriod"/>
            </a:pPr>
            <a:r>
              <a:rPr lang="en-GB" dirty="0">
                <a:solidFill>
                  <a:schemeClr val="accent2"/>
                </a:solidFill>
              </a:rPr>
              <a:t>Theoretical knowledge delivery</a:t>
            </a:r>
          </a:p>
          <a:p>
            <a:pPr marL="514350" indent="-514350">
              <a:spcBef>
                <a:spcPts val="600"/>
              </a:spcBef>
              <a:spcAft>
                <a:spcPts val="600"/>
              </a:spcAft>
              <a:buClrTx/>
              <a:buSzPct val="100000"/>
              <a:buFont typeface="+mj-lt"/>
              <a:buAutoNum type="arabicPeriod"/>
            </a:pPr>
            <a:r>
              <a:rPr lang="en-GB" dirty="0">
                <a:solidFill>
                  <a:schemeClr val="accent2"/>
                </a:solidFill>
              </a:rPr>
              <a:t>Skills training</a:t>
            </a:r>
          </a:p>
          <a:p>
            <a:pPr marL="514350" indent="-514350">
              <a:spcBef>
                <a:spcPts val="600"/>
              </a:spcBef>
              <a:spcAft>
                <a:spcPts val="600"/>
              </a:spcAft>
              <a:buClrTx/>
              <a:buSzPct val="100000"/>
              <a:buFont typeface="+mj-lt"/>
              <a:buAutoNum type="arabicPeriod"/>
            </a:pPr>
            <a:r>
              <a:rPr lang="en-GB" dirty="0">
                <a:solidFill>
                  <a:schemeClr val="accent2"/>
                </a:solidFill>
              </a:rPr>
              <a:t>Designing and conducting simulated learning activities</a:t>
            </a:r>
          </a:p>
          <a:p>
            <a:pPr marL="514350" indent="-514350">
              <a:spcBef>
                <a:spcPts val="600"/>
              </a:spcBef>
              <a:spcAft>
                <a:spcPts val="600"/>
              </a:spcAft>
              <a:buClrTx/>
              <a:buSzPct val="100000"/>
              <a:buFont typeface="+mj-lt"/>
              <a:buAutoNum type="arabicPeriod"/>
            </a:pPr>
            <a:r>
              <a:rPr lang="en-GB" dirty="0">
                <a:solidFill>
                  <a:schemeClr val="accent2"/>
                </a:solidFill>
              </a:rPr>
              <a:t>Feedback delivery</a:t>
            </a:r>
          </a:p>
          <a:p>
            <a:pPr marL="514350" indent="-514350">
              <a:spcBef>
                <a:spcPts val="600"/>
              </a:spcBef>
              <a:spcAft>
                <a:spcPts val="600"/>
              </a:spcAft>
              <a:buClrTx/>
              <a:buSzPct val="100000"/>
              <a:buFont typeface="+mj-lt"/>
              <a:buAutoNum type="arabicPeriod"/>
            </a:pPr>
            <a:r>
              <a:rPr lang="en-GB" dirty="0">
                <a:solidFill>
                  <a:schemeClr val="accent2"/>
                </a:solidFill>
              </a:rPr>
              <a:t>Conducting of debrief</a:t>
            </a:r>
          </a:p>
          <a:p>
            <a:pPr marL="514350" indent="-514350">
              <a:spcBef>
                <a:spcPts val="600"/>
              </a:spcBef>
              <a:spcAft>
                <a:spcPts val="600"/>
              </a:spcAft>
              <a:buClrTx/>
              <a:buSzPct val="100000"/>
              <a:buFont typeface="+mj-lt"/>
              <a:buAutoNum type="arabicPeriod"/>
            </a:pPr>
            <a:r>
              <a:rPr lang="en-GB" dirty="0">
                <a:solidFill>
                  <a:schemeClr val="accent2"/>
                </a:solidFill>
              </a:rPr>
              <a:t>Leading a task, using recognized non-technical skills</a:t>
            </a:r>
            <a:endParaRPr lang="en-GB" u="sng" dirty="0">
              <a:solidFill>
                <a:schemeClr val="accent2"/>
              </a:solidFill>
            </a:endParaRPr>
          </a:p>
          <a:p>
            <a:pPr marL="114300" indent="0" algn="ctr">
              <a:lnSpc>
                <a:spcPct val="110000"/>
              </a:lnSpc>
              <a:spcAft>
                <a:spcPts val="1200"/>
              </a:spcAft>
              <a:buClrTx/>
              <a:buSzPct val="100000"/>
              <a:buNone/>
            </a:pPr>
            <a:r>
              <a:rPr lang="en-GB" u="sng" dirty="0">
                <a:solidFill>
                  <a:schemeClr val="accent2"/>
                </a:solidFill>
              </a:rPr>
              <a:t>The skills are those that are subject to individual practice and assessment during the training session</a:t>
            </a:r>
          </a:p>
        </p:txBody>
      </p:sp>
      <p:sp>
        <p:nvSpPr>
          <p:cNvPr id="7" name="Title 1">
            <a:extLst>
              <a:ext uri="{FF2B5EF4-FFF2-40B4-BE49-F238E27FC236}">
                <a16:creationId xmlns:a16="http://schemas.microsoft.com/office/drawing/2014/main" id="{42EAB001-9BA5-EFF1-62B3-579FB7156CC7}"/>
              </a:ext>
            </a:extLst>
          </p:cNvPr>
          <p:cNvSpPr txBox="1">
            <a:spLocks/>
          </p:cNvSpPr>
          <p:nvPr/>
        </p:nvSpPr>
        <p:spPr>
          <a:xfrm>
            <a:off x="587050" y="178749"/>
            <a:ext cx="1136080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600" b="1" dirty="0">
                <a:solidFill>
                  <a:srgbClr val="C00000"/>
                </a:solidFill>
                <a:latin typeface="Montserrat Medium" panose="020F0502020204030204" pitchFamily="34" charset="0"/>
              </a:rPr>
              <a:t>Skills – </a:t>
            </a:r>
            <a:r>
              <a:rPr lang="fr-FR" sz="3600" b="1" dirty="0">
                <a:solidFill>
                  <a:srgbClr val="C00000"/>
                </a:solidFill>
                <a:latin typeface="Montserrat Medium" panose="00000600000000000000" pitchFamily="2" charset="0"/>
              </a:rPr>
              <a:t>Training of </a:t>
            </a:r>
            <a:r>
              <a:rPr lang="fr-FR" sz="3600" b="1" dirty="0" err="1">
                <a:solidFill>
                  <a:srgbClr val="C00000"/>
                </a:solidFill>
                <a:latin typeface="Montserrat Medium" panose="00000600000000000000" pitchFamily="2" charset="0"/>
              </a:rPr>
              <a:t>trainers</a:t>
            </a:r>
            <a:br>
              <a:rPr lang="fr-FR" sz="1800" b="1" dirty="0">
                <a:solidFill>
                  <a:srgbClr val="C00000"/>
                </a:solidFill>
                <a:latin typeface="Montserrat Medium" panose="00000600000000000000" pitchFamily="2" charset="0"/>
              </a:rPr>
            </a:br>
            <a:endParaRPr lang="en-US" sz="1800" b="1" dirty="0">
              <a:solidFill>
                <a:srgbClr val="C00000"/>
              </a:solidFill>
              <a:latin typeface="Montserrat Medium" panose="020F0502020204030204" pitchFamily="34" charset="0"/>
            </a:endParaRPr>
          </a:p>
        </p:txBody>
      </p:sp>
    </p:spTree>
    <p:extLst>
      <p:ext uri="{BB962C8B-B14F-4D97-AF65-F5344CB8AC3E}">
        <p14:creationId xmlns:p14="http://schemas.microsoft.com/office/powerpoint/2010/main" val="1813449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34D1DB-C757-5E1C-5D34-6EE3A6A093B4}"/>
              </a:ext>
            </a:extLst>
          </p:cNvPr>
          <p:cNvSpPr txBox="1">
            <a:spLocks/>
          </p:cNvSpPr>
          <p:nvPr/>
        </p:nvSpPr>
        <p:spPr>
          <a:xfrm>
            <a:off x="587050" y="178749"/>
            <a:ext cx="1136080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600" b="1" dirty="0">
                <a:solidFill>
                  <a:srgbClr val="C00000"/>
                </a:solidFill>
                <a:latin typeface="Montserrat Medium" panose="020F0502020204030204" pitchFamily="34" charset="0"/>
              </a:rPr>
              <a:t>DEBRIEFING</a:t>
            </a:r>
            <a:br>
              <a:rPr lang="fr-FR" sz="1800" b="1" dirty="0">
                <a:solidFill>
                  <a:srgbClr val="C00000"/>
                </a:solidFill>
                <a:latin typeface="Montserrat Medium" panose="00000600000000000000" pitchFamily="2" charset="0"/>
              </a:rPr>
            </a:br>
            <a:endParaRPr lang="en-US" sz="1800" b="1" dirty="0">
              <a:solidFill>
                <a:srgbClr val="C00000"/>
              </a:solidFill>
              <a:latin typeface="Montserrat Medium" panose="020F0502020204030204" pitchFamily="34" charset="0"/>
            </a:endParaRPr>
          </a:p>
        </p:txBody>
      </p:sp>
      <p:sp>
        <p:nvSpPr>
          <p:cNvPr id="18" name="Rectangle: Rounded Corners 17">
            <a:extLst>
              <a:ext uri="{FF2B5EF4-FFF2-40B4-BE49-F238E27FC236}">
                <a16:creationId xmlns:a16="http://schemas.microsoft.com/office/drawing/2014/main" id="{2D671DCC-14E2-AD3E-58C1-21A9D3E79685}"/>
              </a:ext>
            </a:extLst>
          </p:cNvPr>
          <p:cNvSpPr/>
          <p:nvPr/>
        </p:nvSpPr>
        <p:spPr>
          <a:xfrm>
            <a:off x="3232301" y="1214104"/>
            <a:ext cx="8537944" cy="896298"/>
          </a:xfrm>
          <a:prstGeom prst="roundRect">
            <a:avLst/>
          </a:prstGeom>
          <a:solidFill>
            <a:srgbClr val="EF7D85"/>
          </a:solidFill>
        </p:spPr>
        <p:style>
          <a:lnRef idx="2">
            <a:schemeClr val="accent1">
              <a:shade val="15000"/>
            </a:schemeClr>
          </a:lnRef>
          <a:fillRef idx="1">
            <a:schemeClr val="accent1"/>
          </a:fillRef>
          <a:effectRef idx="0">
            <a:schemeClr val="accent1"/>
          </a:effectRef>
          <a:fontRef idx="minor">
            <a:schemeClr val="lt1"/>
          </a:fontRef>
        </p:style>
        <p:txBody>
          <a:bodyPr numCol="1" rtlCol="0" anchor="t">
            <a:normAutofit fontScale="92500" lnSpcReduction="10000"/>
          </a:bodyPr>
          <a:lstStyle/>
          <a:p>
            <a:pPr marL="542925" indent="-285750">
              <a:lnSpc>
                <a:spcPct val="110000"/>
              </a:lnSpc>
              <a:buFont typeface="Wingdings" panose="05000000000000000000" pitchFamily="2" charset="2"/>
              <a:buChar char="q"/>
            </a:pPr>
            <a:r>
              <a:rPr lang="en-GB" sz="1600" b="1" dirty="0">
                <a:solidFill>
                  <a:schemeClr val="accent2"/>
                </a:solidFill>
              </a:rPr>
              <a:t>Identify a theme for discussion including non-technical skills such as decision making, leadership, teamwork and communication </a:t>
            </a:r>
          </a:p>
          <a:p>
            <a:pPr marL="542925" indent="-285750">
              <a:lnSpc>
                <a:spcPct val="110000"/>
              </a:lnSpc>
              <a:buFont typeface="Wingdings" panose="05000000000000000000" pitchFamily="2" charset="2"/>
              <a:buChar char="q"/>
            </a:pPr>
            <a:r>
              <a:rPr lang="en-GB" sz="1600" b="1" dirty="0">
                <a:solidFill>
                  <a:schemeClr val="accent2"/>
                </a:solidFill>
              </a:rPr>
              <a:t>Appropriate drawing of conclusions to discussion by facilitator</a:t>
            </a:r>
          </a:p>
        </p:txBody>
      </p:sp>
      <p:sp>
        <p:nvSpPr>
          <p:cNvPr id="12" name="Rectangle: Rounded Corners 11">
            <a:extLst>
              <a:ext uri="{FF2B5EF4-FFF2-40B4-BE49-F238E27FC236}">
                <a16:creationId xmlns:a16="http://schemas.microsoft.com/office/drawing/2014/main" id="{D0C449EB-9607-B6A0-F24F-24B33874A70E}"/>
              </a:ext>
            </a:extLst>
          </p:cNvPr>
          <p:cNvSpPr/>
          <p:nvPr/>
        </p:nvSpPr>
        <p:spPr>
          <a:xfrm>
            <a:off x="587050" y="1115310"/>
            <a:ext cx="2932327" cy="107817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3200" dirty="0" err="1"/>
              <a:t>Analysis</a:t>
            </a:r>
            <a:endParaRPr lang="fr-FR" sz="4800" dirty="0"/>
          </a:p>
        </p:txBody>
      </p:sp>
      <p:pic>
        <p:nvPicPr>
          <p:cNvPr id="4" name="Picture 3">
            <a:extLst>
              <a:ext uri="{FF2B5EF4-FFF2-40B4-BE49-F238E27FC236}">
                <a16:creationId xmlns:a16="http://schemas.microsoft.com/office/drawing/2014/main" id="{E57070B7-FB99-AB6E-E0AB-1BC0B571C579}"/>
              </a:ext>
            </a:extLst>
          </p:cNvPr>
          <p:cNvPicPr>
            <a:picLocks noChangeAspect="1"/>
          </p:cNvPicPr>
          <p:nvPr/>
        </p:nvPicPr>
        <p:blipFill>
          <a:blip r:embed="rId3"/>
          <a:stretch>
            <a:fillRect/>
          </a:stretch>
        </p:blipFill>
        <p:spPr>
          <a:xfrm>
            <a:off x="1046797" y="2392344"/>
            <a:ext cx="10154603" cy="2815350"/>
          </a:xfrm>
          <a:prstGeom prst="rect">
            <a:avLst/>
          </a:prstGeom>
        </p:spPr>
      </p:pic>
      <p:sp>
        <p:nvSpPr>
          <p:cNvPr id="3" name="Rectangle: Rounded Corners 2">
            <a:extLst>
              <a:ext uri="{FF2B5EF4-FFF2-40B4-BE49-F238E27FC236}">
                <a16:creationId xmlns:a16="http://schemas.microsoft.com/office/drawing/2014/main" id="{A1F024D7-1E19-021B-6B7A-1511618DE632}"/>
              </a:ext>
            </a:extLst>
          </p:cNvPr>
          <p:cNvSpPr/>
          <p:nvPr/>
        </p:nvSpPr>
        <p:spPr>
          <a:xfrm>
            <a:off x="689006" y="5174329"/>
            <a:ext cx="11175333" cy="2175161"/>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numCol="1" rtlCol="0" anchor="t">
            <a:normAutofit/>
          </a:bodyPr>
          <a:lstStyle/>
          <a:p>
            <a:pPr marL="720725" indent="-463550">
              <a:lnSpc>
                <a:spcPct val="110000"/>
              </a:lnSpc>
              <a:buFont typeface="Wingdings" panose="05000000000000000000" pitchFamily="2" charset="2"/>
              <a:buChar char="v"/>
            </a:pPr>
            <a:r>
              <a:rPr lang="en-GB" sz="2800" b="1" dirty="0">
                <a:solidFill>
                  <a:schemeClr val="accent2"/>
                </a:solidFill>
              </a:rPr>
              <a:t>Questions</a:t>
            </a:r>
          </a:p>
          <a:p>
            <a:pPr marL="1349375" indent="-463550">
              <a:lnSpc>
                <a:spcPct val="110000"/>
              </a:lnSpc>
              <a:buFont typeface="Courier New" panose="02070309020205020404" pitchFamily="49" charset="0"/>
              <a:buChar char="o"/>
            </a:pPr>
            <a:r>
              <a:rPr lang="en-GB" sz="2400" i="1" dirty="0">
                <a:solidFill>
                  <a:schemeClr val="accent2"/>
                </a:solidFill>
              </a:rPr>
              <a:t>Perhaps we could talk about decision-making now… </a:t>
            </a:r>
          </a:p>
          <a:p>
            <a:pPr marL="257175" lvl="1">
              <a:lnSpc>
                <a:spcPct val="110000"/>
              </a:lnSpc>
            </a:pPr>
            <a:endParaRPr lang="fr-FR" sz="1600" b="1" i="1" u="sng" dirty="0">
              <a:solidFill>
                <a:schemeClr val="accent2"/>
              </a:solidFill>
            </a:endParaRPr>
          </a:p>
        </p:txBody>
      </p:sp>
    </p:spTree>
    <p:extLst>
      <p:ext uri="{BB962C8B-B14F-4D97-AF65-F5344CB8AC3E}">
        <p14:creationId xmlns:p14="http://schemas.microsoft.com/office/powerpoint/2010/main" val="4007559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2" grpId="0" animBg="1"/>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D97B95-1A3A-BB0B-9AE5-009F12CA0FB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3FC036E-74BD-9D48-407D-942A2482751E}"/>
              </a:ext>
            </a:extLst>
          </p:cNvPr>
          <p:cNvSpPr txBox="1">
            <a:spLocks/>
          </p:cNvSpPr>
          <p:nvPr/>
        </p:nvSpPr>
        <p:spPr>
          <a:xfrm>
            <a:off x="587050" y="178749"/>
            <a:ext cx="1136080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600" b="1" dirty="0">
                <a:solidFill>
                  <a:srgbClr val="C00000"/>
                </a:solidFill>
                <a:latin typeface="Montserrat Medium" panose="020F0502020204030204" pitchFamily="34" charset="0"/>
              </a:rPr>
              <a:t>DEBRIEFING</a:t>
            </a:r>
            <a:br>
              <a:rPr lang="fr-FR" sz="1800" b="1" dirty="0">
                <a:solidFill>
                  <a:srgbClr val="C00000"/>
                </a:solidFill>
                <a:latin typeface="Montserrat Medium" panose="00000600000000000000" pitchFamily="2" charset="0"/>
              </a:rPr>
            </a:br>
            <a:endParaRPr lang="en-US" sz="1800" b="1" dirty="0">
              <a:solidFill>
                <a:srgbClr val="C00000"/>
              </a:solidFill>
              <a:latin typeface="Montserrat Medium" panose="020F0502020204030204" pitchFamily="34" charset="0"/>
            </a:endParaRPr>
          </a:p>
        </p:txBody>
      </p:sp>
      <p:sp>
        <p:nvSpPr>
          <p:cNvPr id="6" name="Rectangle: Rounded Corners 5">
            <a:extLst>
              <a:ext uri="{FF2B5EF4-FFF2-40B4-BE49-F238E27FC236}">
                <a16:creationId xmlns:a16="http://schemas.microsoft.com/office/drawing/2014/main" id="{3AE5A8E6-A1D1-EB27-7EF4-B603C46EB627}"/>
              </a:ext>
            </a:extLst>
          </p:cNvPr>
          <p:cNvSpPr/>
          <p:nvPr/>
        </p:nvSpPr>
        <p:spPr>
          <a:xfrm>
            <a:off x="3232298" y="963825"/>
            <a:ext cx="8537944" cy="801179"/>
          </a:xfrm>
          <a:prstGeom prst="roundRect">
            <a:avLst/>
          </a:prstGeom>
          <a:solidFill>
            <a:srgbClr val="EF7D85"/>
          </a:solidFill>
        </p:spPr>
        <p:style>
          <a:lnRef idx="2">
            <a:schemeClr val="accent1">
              <a:shade val="15000"/>
            </a:schemeClr>
          </a:lnRef>
          <a:fillRef idx="1">
            <a:schemeClr val="accent1"/>
          </a:fillRef>
          <a:effectRef idx="0">
            <a:schemeClr val="accent1"/>
          </a:effectRef>
          <a:fontRef idx="minor">
            <a:schemeClr val="lt1"/>
          </a:fontRef>
        </p:style>
        <p:txBody>
          <a:bodyPr numCol="2" rtlCol="0" anchor="t">
            <a:normAutofit/>
          </a:bodyPr>
          <a:lstStyle/>
          <a:p>
            <a:pPr marL="542925" indent="-285750">
              <a:lnSpc>
                <a:spcPct val="110000"/>
              </a:lnSpc>
              <a:buFont typeface="Wingdings" panose="05000000000000000000" pitchFamily="2" charset="2"/>
              <a:buChar char="q"/>
            </a:pPr>
            <a:r>
              <a:rPr lang="en-GB" sz="1600" b="1" dirty="0">
                <a:solidFill>
                  <a:schemeClr val="accent2"/>
                </a:solidFill>
              </a:rPr>
              <a:t>Create a safe context for learning</a:t>
            </a:r>
          </a:p>
          <a:p>
            <a:pPr marL="542925" indent="-285750">
              <a:lnSpc>
                <a:spcPct val="110000"/>
              </a:lnSpc>
              <a:buFont typeface="Wingdings" panose="05000000000000000000" pitchFamily="2" charset="2"/>
              <a:buChar char="q"/>
            </a:pPr>
            <a:r>
              <a:rPr lang="en-GB" sz="1600" b="1" dirty="0">
                <a:solidFill>
                  <a:schemeClr val="accent2"/>
                </a:solidFill>
              </a:rPr>
              <a:t>Define structure of debriefing</a:t>
            </a:r>
          </a:p>
          <a:p>
            <a:pPr marL="542925" indent="-285750">
              <a:lnSpc>
                <a:spcPct val="110000"/>
              </a:lnSpc>
              <a:buFont typeface="Wingdings" panose="05000000000000000000" pitchFamily="2" charset="2"/>
              <a:buChar char="q"/>
            </a:pPr>
            <a:r>
              <a:rPr lang="en-GB" sz="1600" b="1" dirty="0">
                <a:solidFill>
                  <a:schemeClr val="accent2"/>
                </a:solidFill>
              </a:rPr>
              <a:t>Ground rules</a:t>
            </a:r>
          </a:p>
          <a:p>
            <a:pPr marL="538163" indent="-285750">
              <a:lnSpc>
                <a:spcPct val="110000"/>
              </a:lnSpc>
              <a:buFont typeface="Wingdings" panose="05000000000000000000" pitchFamily="2" charset="2"/>
              <a:buChar char="q"/>
            </a:pPr>
            <a:r>
              <a:rPr lang="fr-FR" sz="1600" b="1" dirty="0" err="1">
                <a:solidFill>
                  <a:schemeClr val="accent2"/>
                </a:solidFill>
              </a:rPr>
              <a:t>Define</a:t>
            </a:r>
            <a:r>
              <a:rPr lang="fr-FR" sz="1600" b="1" dirty="0">
                <a:solidFill>
                  <a:schemeClr val="accent2"/>
                </a:solidFill>
              </a:rPr>
              <a:t> </a:t>
            </a:r>
            <a:r>
              <a:rPr lang="fr-FR" sz="1600" b="1" dirty="0" err="1">
                <a:solidFill>
                  <a:schemeClr val="accent2"/>
                </a:solidFill>
              </a:rPr>
              <a:t>specific</a:t>
            </a:r>
            <a:r>
              <a:rPr lang="fr-FR" sz="1600" b="1" dirty="0">
                <a:solidFill>
                  <a:schemeClr val="accent2"/>
                </a:solidFill>
              </a:rPr>
              <a:t> standards</a:t>
            </a:r>
          </a:p>
        </p:txBody>
      </p:sp>
      <p:sp>
        <p:nvSpPr>
          <p:cNvPr id="14" name="Rectangle: Rounded Corners 13">
            <a:extLst>
              <a:ext uri="{FF2B5EF4-FFF2-40B4-BE49-F238E27FC236}">
                <a16:creationId xmlns:a16="http://schemas.microsoft.com/office/drawing/2014/main" id="{9AF124CF-A685-C42E-C3AF-162DB310E9D9}"/>
              </a:ext>
            </a:extLst>
          </p:cNvPr>
          <p:cNvSpPr/>
          <p:nvPr/>
        </p:nvSpPr>
        <p:spPr>
          <a:xfrm>
            <a:off x="3234087" y="2084419"/>
            <a:ext cx="8537944" cy="801179"/>
          </a:xfrm>
          <a:prstGeom prst="roundRect">
            <a:avLst/>
          </a:prstGeom>
          <a:solidFill>
            <a:srgbClr val="EF7D85"/>
          </a:solidFill>
        </p:spPr>
        <p:style>
          <a:lnRef idx="2">
            <a:schemeClr val="accent1">
              <a:shade val="15000"/>
            </a:schemeClr>
          </a:lnRef>
          <a:fillRef idx="1">
            <a:schemeClr val="accent1"/>
          </a:fillRef>
          <a:effectRef idx="0">
            <a:schemeClr val="accent1"/>
          </a:effectRef>
          <a:fontRef idx="minor">
            <a:schemeClr val="lt1"/>
          </a:fontRef>
        </p:style>
        <p:txBody>
          <a:bodyPr numCol="1" rtlCol="0" anchor="t">
            <a:normAutofit fontScale="92500"/>
          </a:bodyPr>
          <a:lstStyle/>
          <a:p>
            <a:pPr marL="542925" indent="-285750">
              <a:lnSpc>
                <a:spcPct val="110000"/>
              </a:lnSpc>
              <a:buFont typeface="Wingdings" panose="05000000000000000000" pitchFamily="2" charset="2"/>
              <a:buChar char="q"/>
            </a:pPr>
            <a:r>
              <a:rPr lang="en-GB" sz="1600" b="1" dirty="0">
                <a:solidFill>
                  <a:schemeClr val="accent2"/>
                </a:solidFill>
              </a:rPr>
              <a:t>Open questions to solicit feelings and reactions</a:t>
            </a:r>
          </a:p>
          <a:p>
            <a:pPr marL="542925" indent="-285750">
              <a:lnSpc>
                <a:spcPct val="110000"/>
              </a:lnSpc>
              <a:buFont typeface="Wingdings" panose="05000000000000000000" pitchFamily="2" charset="2"/>
              <a:buChar char="q"/>
            </a:pPr>
            <a:r>
              <a:rPr lang="en-GB" sz="1600" b="1" dirty="0">
                <a:solidFill>
                  <a:schemeClr val="accent2"/>
                </a:solidFill>
              </a:rPr>
              <a:t>Identification of themes/issues from initial reactions: </a:t>
            </a:r>
            <a:r>
              <a:rPr lang="en-GB" sz="1600" b="1" i="1" u="sng" dirty="0">
                <a:solidFill>
                  <a:schemeClr val="accent2"/>
                </a:solidFill>
              </a:rPr>
              <a:t>So you were concerned that…?</a:t>
            </a:r>
            <a:endParaRPr lang="fr-FR" sz="1600" b="1" i="1" u="sng" dirty="0">
              <a:solidFill>
                <a:schemeClr val="accent2"/>
              </a:solidFill>
            </a:endParaRPr>
          </a:p>
        </p:txBody>
      </p:sp>
      <p:sp>
        <p:nvSpPr>
          <p:cNvPr id="7" name="Rectangle: Rounded Corners 6">
            <a:extLst>
              <a:ext uri="{FF2B5EF4-FFF2-40B4-BE49-F238E27FC236}">
                <a16:creationId xmlns:a16="http://schemas.microsoft.com/office/drawing/2014/main" id="{C2CF4408-E45E-BBAE-A87A-BD87794179CC}"/>
              </a:ext>
            </a:extLst>
          </p:cNvPr>
          <p:cNvSpPr/>
          <p:nvPr/>
        </p:nvSpPr>
        <p:spPr>
          <a:xfrm>
            <a:off x="587050" y="882506"/>
            <a:ext cx="2932327" cy="10080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3200" dirty="0"/>
              <a:t>Set the </a:t>
            </a:r>
            <a:r>
              <a:rPr lang="fr-FR" sz="3200" dirty="0" err="1"/>
              <a:t>scene</a:t>
            </a:r>
            <a:endParaRPr lang="fr-FR" sz="3200" dirty="0"/>
          </a:p>
        </p:txBody>
      </p:sp>
      <p:sp>
        <p:nvSpPr>
          <p:cNvPr id="18" name="Rectangle: Rounded Corners 17">
            <a:extLst>
              <a:ext uri="{FF2B5EF4-FFF2-40B4-BE49-F238E27FC236}">
                <a16:creationId xmlns:a16="http://schemas.microsoft.com/office/drawing/2014/main" id="{80731590-936D-FA7D-061B-4D001A90348F}"/>
              </a:ext>
            </a:extLst>
          </p:cNvPr>
          <p:cNvSpPr/>
          <p:nvPr/>
        </p:nvSpPr>
        <p:spPr>
          <a:xfrm>
            <a:off x="3232298" y="4290791"/>
            <a:ext cx="8537944" cy="896298"/>
          </a:xfrm>
          <a:prstGeom prst="roundRect">
            <a:avLst/>
          </a:prstGeom>
          <a:solidFill>
            <a:srgbClr val="EF7D85"/>
          </a:solidFill>
        </p:spPr>
        <p:style>
          <a:lnRef idx="2">
            <a:schemeClr val="accent1">
              <a:shade val="15000"/>
            </a:schemeClr>
          </a:lnRef>
          <a:fillRef idx="1">
            <a:schemeClr val="accent1"/>
          </a:fillRef>
          <a:effectRef idx="0">
            <a:schemeClr val="accent1"/>
          </a:effectRef>
          <a:fontRef idx="minor">
            <a:schemeClr val="lt1"/>
          </a:fontRef>
        </p:style>
        <p:txBody>
          <a:bodyPr numCol="1" rtlCol="0" anchor="t">
            <a:normAutofit fontScale="92500" lnSpcReduction="10000"/>
          </a:bodyPr>
          <a:lstStyle/>
          <a:p>
            <a:pPr marL="542925" indent="-285750">
              <a:lnSpc>
                <a:spcPct val="110000"/>
              </a:lnSpc>
              <a:buFont typeface="Wingdings" panose="05000000000000000000" pitchFamily="2" charset="2"/>
              <a:buChar char="q"/>
            </a:pPr>
            <a:r>
              <a:rPr lang="en-GB" sz="1600" b="1" dirty="0">
                <a:solidFill>
                  <a:schemeClr val="accent2"/>
                </a:solidFill>
              </a:rPr>
              <a:t>Identify a theme for discussion including non-technical skills such as decision making, leadership, teamwork and communication </a:t>
            </a:r>
          </a:p>
          <a:p>
            <a:pPr marL="542925" indent="-285750">
              <a:lnSpc>
                <a:spcPct val="110000"/>
              </a:lnSpc>
              <a:buFont typeface="Wingdings" panose="05000000000000000000" pitchFamily="2" charset="2"/>
              <a:buChar char="q"/>
            </a:pPr>
            <a:r>
              <a:rPr lang="en-GB" sz="1600" b="1" dirty="0">
                <a:solidFill>
                  <a:schemeClr val="accent2"/>
                </a:solidFill>
              </a:rPr>
              <a:t>Appropriate drawing of conclusions to discussion by facilitator</a:t>
            </a:r>
          </a:p>
        </p:txBody>
      </p:sp>
      <p:sp>
        <p:nvSpPr>
          <p:cNvPr id="17" name="Rectangle: Rounded Corners 16">
            <a:extLst>
              <a:ext uri="{FF2B5EF4-FFF2-40B4-BE49-F238E27FC236}">
                <a16:creationId xmlns:a16="http://schemas.microsoft.com/office/drawing/2014/main" id="{5AE4C741-02F5-F015-65C3-515BA98980DC}"/>
              </a:ext>
            </a:extLst>
          </p:cNvPr>
          <p:cNvSpPr/>
          <p:nvPr/>
        </p:nvSpPr>
        <p:spPr>
          <a:xfrm>
            <a:off x="3232298" y="5438643"/>
            <a:ext cx="8537944" cy="801179"/>
          </a:xfrm>
          <a:prstGeom prst="roundRect">
            <a:avLst/>
          </a:prstGeom>
          <a:solidFill>
            <a:srgbClr val="EF7D85"/>
          </a:solidFill>
        </p:spPr>
        <p:style>
          <a:lnRef idx="2">
            <a:schemeClr val="accent1">
              <a:shade val="15000"/>
            </a:schemeClr>
          </a:lnRef>
          <a:fillRef idx="1">
            <a:schemeClr val="accent1"/>
          </a:fillRef>
          <a:effectRef idx="0">
            <a:schemeClr val="accent1"/>
          </a:effectRef>
          <a:fontRef idx="minor">
            <a:schemeClr val="lt1"/>
          </a:fontRef>
        </p:style>
        <p:txBody>
          <a:bodyPr numCol="1" rtlCol="0" anchor="t">
            <a:normAutofit/>
          </a:bodyPr>
          <a:lstStyle/>
          <a:p>
            <a:pPr marL="542925" indent="-285750">
              <a:lnSpc>
                <a:spcPct val="110000"/>
              </a:lnSpc>
              <a:buFont typeface="Wingdings" panose="05000000000000000000" pitchFamily="2" charset="2"/>
              <a:buChar char="q"/>
            </a:pPr>
            <a:r>
              <a:rPr lang="en-GB" sz="1600" b="1" dirty="0">
                <a:solidFill>
                  <a:schemeClr val="accent2"/>
                </a:solidFill>
              </a:rPr>
              <a:t>Opportunity for learner centred approach to conclusions</a:t>
            </a:r>
          </a:p>
          <a:p>
            <a:pPr marL="542925" indent="-285750">
              <a:lnSpc>
                <a:spcPct val="110000"/>
              </a:lnSpc>
              <a:buFont typeface="Wingdings" panose="05000000000000000000" pitchFamily="2" charset="2"/>
              <a:buChar char="q"/>
            </a:pPr>
            <a:r>
              <a:rPr lang="en-GB" sz="1600" b="1" dirty="0">
                <a:solidFill>
                  <a:schemeClr val="accent2"/>
                </a:solidFill>
              </a:rPr>
              <a:t>Concise summary of session, with key messages clarified, ideally in writing</a:t>
            </a:r>
          </a:p>
        </p:txBody>
      </p:sp>
      <p:sp>
        <p:nvSpPr>
          <p:cNvPr id="16" name="Rectangle: Rounded Corners 15">
            <a:extLst>
              <a:ext uri="{FF2B5EF4-FFF2-40B4-BE49-F238E27FC236}">
                <a16:creationId xmlns:a16="http://schemas.microsoft.com/office/drawing/2014/main" id="{29E3476A-6AA5-C46D-E655-1D34971141CB}"/>
              </a:ext>
            </a:extLst>
          </p:cNvPr>
          <p:cNvSpPr/>
          <p:nvPr/>
        </p:nvSpPr>
        <p:spPr>
          <a:xfrm>
            <a:off x="3232298" y="3198859"/>
            <a:ext cx="8537944" cy="801179"/>
          </a:xfrm>
          <a:prstGeom prst="roundRect">
            <a:avLst/>
          </a:prstGeom>
          <a:solidFill>
            <a:srgbClr val="EF7D85"/>
          </a:solidFill>
        </p:spPr>
        <p:style>
          <a:lnRef idx="2">
            <a:schemeClr val="accent1">
              <a:shade val="15000"/>
            </a:schemeClr>
          </a:lnRef>
          <a:fillRef idx="1">
            <a:schemeClr val="accent1"/>
          </a:fillRef>
          <a:effectRef idx="0">
            <a:schemeClr val="accent1"/>
          </a:effectRef>
          <a:fontRef idx="minor">
            <a:schemeClr val="lt1"/>
          </a:fontRef>
        </p:style>
        <p:txBody>
          <a:bodyPr numCol="1" rtlCol="0" anchor="t">
            <a:normAutofit/>
          </a:bodyPr>
          <a:lstStyle/>
          <a:p>
            <a:pPr marL="542925" indent="-285750">
              <a:lnSpc>
                <a:spcPct val="110000"/>
              </a:lnSpc>
              <a:buFont typeface="Wingdings" panose="05000000000000000000" pitchFamily="2" charset="2"/>
              <a:buChar char="q"/>
            </a:pPr>
            <a:r>
              <a:rPr lang="en-GB" sz="1600" b="1" dirty="0">
                <a:solidFill>
                  <a:schemeClr val="accent2"/>
                </a:solidFill>
              </a:rPr>
              <a:t>Clarify facts, establish shared mental model</a:t>
            </a:r>
          </a:p>
          <a:p>
            <a:pPr marL="542925" indent="-285750">
              <a:lnSpc>
                <a:spcPct val="110000"/>
              </a:lnSpc>
              <a:buFont typeface="Wingdings" panose="05000000000000000000" pitchFamily="2" charset="2"/>
              <a:buChar char="q"/>
            </a:pPr>
            <a:r>
              <a:rPr lang="en-GB" sz="1600" b="1" u="sng" dirty="0">
                <a:solidFill>
                  <a:schemeClr val="accent2"/>
                </a:solidFill>
              </a:rPr>
              <a:t>Avoids judgements or conclusions at this stage</a:t>
            </a:r>
            <a:endParaRPr lang="fr-FR" sz="1600" b="1" u="sng" dirty="0">
              <a:solidFill>
                <a:schemeClr val="accent2"/>
              </a:solidFill>
            </a:endParaRPr>
          </a:p>
        </p:txBody>
      </p:sp>
      <p:sp>
        <p:nvSpPr>
          <p:cNvPr id="9" name="Rectangle: Rounded Corners 8">
            <a:extLst>
              <a:ext uri="{FF2B5EF4-FFF2-40B4-BE49-F238E27FC236}">
                <a16:creationId xmlns:a16="http://schemas.microsoft.com/office/drawing/2014/main" id="{95EC3BF8-B1D5-E0CB-1E98-A859F30A2E79}"/>
              </a:ext>
            </a:extLst>
          </p:cNvPr>
          <p:cNvSpPr/>
          <p:nvPr/>
        </p:nvSpPr>
        <p:spPr>
          <a:xfrm>
            <a:off x="587049" y="1978405"/>
            <a:ext cx="2932327" cy="10080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3200" dirty="0" err="1"/>
              <a:t>Reactions</a:t>
            </a:r>
            <a:endParaRPr lang="fr-FR" sz="3200" dirty="0"/>
          </a:p>
        </p:txBody>
      </p:sp>
      <p:sp>
        <p:nvSpPr>
          <p:cNvPr id="11" name="Rectangle: Rounded Corners 10">
            <a:extLst>
              <a:ext uri="{FF2B5EF4-FFF2-40B4-BE49-F238E27FC236}">
                <a16:creationId xmlns:a16="http://schemas.microsoft.com/office/drawing/2014/main" id="{52C7C3B5-8CE1-E7F9-FE8E-177D501963FA}"/>
              </a:ext>
            </a:extLst>
          </p:cNvPr>
          <p:cNvSpPr/>
          <p:nvPr/>
        </p:nvSpPr>
        <p:spPr>
          <a:xfrm>
            <a:off x="587048" y="3085202"/>
            <a:ext cx="2932327" cy="10080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3200" dirty="0"/>
              <a:t>Description</a:t>
            </a:r>
            <a:endParaRPr lang="fr-FR" sz="4800" dirty="0"/>
          </a:p>
        </p:txBody>
      </p:sp>
      <p:sp>
        <p:nvSpPr>
          <p:cNvPr id="12" name="Rectangle: Rounded Corners 11">
            <a:extLst>
              <a:ext uri="{FF2B5EF4-FFF2-40B4-BE49-F238E27FC236}">
                <a16:creationId xmlns:a16="http://schemas.microsoft.com/office/drawing/2014/main" id="{A730BEDB-0344-AFB7-2466-07C679595036}"/>
              </a:ext>
            </a:extLst>
          </p:cNvPr>
          <p:cNvSpPr/>
          <p:nvPr/>
        </p:nvSpPr>
        <p:spPr>
          <a:xfrm>
            <a:off x="587047" y="4191997"/>
            <a:ext cx="2932327" cy="107817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3200" dirty="0" err="1"/>
              <a:t>Analysis</a:t>
            </a:r>
            <a:endParaRPr lang="fr-FR" sz="4800" dirty="0"/>
          </a:p>
        </p:txBody>
      </p:sp>
      <p:sp>
        <p:nvSpPr>
          <p:cNvPr id="13" name="Rectangle: Rounded Corners 12">
            <a:extLst>
              <a:ext uri="{FF2B5EF4-FFF2-40B4-BE49-F238E27FC236}">
                <a16:creationId xmlns:a16="http://schemas.microsoft.com/office/drawing/2014/main" id="{21C5658D-FE1C-D223-DB86-B28EB4DAF444}"/>
              </a:ext>
            </a:extLst>
          </p:cNvPr>
          <p:cNvSpPr/>
          <p:nvPr/>
        </p:nvSpPr>
        <p:spPr>
          <a:xfrm>
            <a:off x="587047" y="5363339"/>
            <a:ext cx="2932327" cy="10080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3200" dirty="0" err="1"/>
              <a:t>Summary</a:t>
            </a:r>
            <a:endParaRPr lang="fr-FR" sz="4800" dirty="0"/>
          </a:p>
        </p:txBody>
      </p:sp>
      <p:sp>
        <p:nvSpPr>
          <p:cNvPr id="3" name="Rectangle: Rounded Corners 2">
            <a:extLst>
              <a:ext uri="{FF2B5EF4-FFF2-40B4-BE49-F238E27FC236}">
                <a16:creationId xmlns:a16="http://schemas.microsoft.com/office/drawing/2014/main" id="{7F822E7A-EFEA-D12B-828D-FFD4420B05C7}"/>
              </a:ext>
            </a:extLst>
          </p:cNvPr>
          <p:cNvSpPr/>
          <p:nvPr/>
        </p:nvSpPr>
        <p:spPr>
          <a:xfrm>
            <a:off x="490886" y="1916779"/>
            <a:ext cx="11175333" cy="2175161"/>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numCol="1" rtlCol="0" anchor="t">
            <a:normAutofit/>
          </a:bodyPr>
          <a:lstStyle/>
          <a:p>
            <a:pPr marL="720725" indent="-463550">
              <a:lnSpc>
                <a:spcPct val="110000"/>
              </a:lnSpc>
              <a:buFont typeface="Wingdings" panose="05000000000000000000" pitchFamily="2" charset="2"/>
              <a:buChar char="v"/>
            </a:pPr>
            <a:r>
              <a:rPr lang="en-GB" sz="2800" b="1" dirty="0">
                <a:solidFill>
                  <a:schemeClr val="accent2"/>
                </a:solidFill>
              </a:rPr>
              <a:t>Questions</a:t>
            </a:r>
          </a:p>
          <a:p>
            <a:pPr marL="1349375" indent="-463550">
              <a:lnSpc>
                <a:spcPct val="110000"/>
              </a:lnSpc>
              <a:buFont typeface="Courier New" panose="02070309020205020404" pitchFamily="49" charset="0"/>
              <a:buChar char="o"/>
            </a:pPr>
            <a:r>
              <a:rPr lang="en-GB" sz="2400" i="1" dirty="0">
                <a:solidFill>
                  <a:schemeClr val="accent2"/>
                </a:solidFill>
              </a:rPr>
              <a:t>What are the key take home messages today?</a:t>
            </a:r>
          </a:p>
          <a:p>
            <a:pPr marL="1349375" indent="-463550">
              <a:lnSpc>
                <a:spcPct val="110000"/>
              </a:lnSpc>
              <a:buFont typeface="Courier New" panose="02070309020205020404" pitchFamily="49" charset="0"/>
              <a:buChar char="o"/>
            </a:pPr>
            <a:r>
              <a:rPr lang="en-GB" sz="2400" i="1" dirty="0">
                <a:solidFill>
                  <a:schemeClr val="accent2"/>
                </a:solidFill>
              </a:rPr>
              <a:t>What are next steps to improve and develop team performance?</a:t>
            </a:r>
          </a:p>
          <a:p>
            <a:pPr marL="257175" lvl="1">
              <a:lnSpc>
                <a:spcPct val="110000"/>
              </a:lnSpc>
            </a:pPr>
            <a:endParaRPr lang="fr-FR" sz="1600" b="1" i="1" u="sng" dirty="0">
              <a:solidFill>
                <a:schemeClr val="accent2"/>
              </a:solidFill>
            </a:endParaRPr>
          </a:p>
        </p:txBody>
      </p:sp>
    </p:spTree>
    <p:extLst>
      <p:ext uri="{BB962C8B-B14F-4D97-AF65-F5344CB8AC3E}">
        <p14:creationId xmlns:p14="http://schemas.microsoft.com/office/powerpoint/2010/main" val="1642341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14"/>
                                        </p:tgtEl>
                                      </p:cBhvr>
                                    </p:animEffect>
                                    <p:set>
                                      <p:cBhvr>
                                        <p:cTn id="10" dur="1" fill="hold">
                                          <p:stCondLst>
                                            <p:cond delay="499"/>
                                          </p:stCondLst>
                                        </p:cTn>
                                        <p:tgtEl>
                                          <p:spTgt spid="14"/>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7"/>
                                        </p:tgtEl>
                                      </p:cBhvr>
                                    </p:animEffect>
                                    <p:set>
                                      <p:cBhvr>
                                        <p:cTn id="13" dur="1" fill="hold">
                                          <p:stCondLst>
                                            <p:cond delay="499"/>
                                          </p:stCondLst>
                                        </p:cTn>
                                        <p:tgtEl>
                                          <p:spTgt spid="7"/>
                                        </p:tgtEl>
                                        <p:attrNameLst>
                                          <p:attrName>style.visibility</p:attrName>
                                        </p:attrNameLst>
                                      </p:cBhvr>
                                      <p:to>
                                        <p:strVal val="hidden"/>
                                      </p:to>
                                    </p:set>
                                  </p:childTnLst>
                                </p:cTn>
                              </p:par>
                              <p:par>
                                <p:cTn id="14" presetID="10" presetClass="exit" presetSubtype="0" fill="hold" grpId="0" nodeType="withEffect">
                                  <p:stCondLst>
                                    <p:cond delay="0"/>
                                  </p:stCondLst>
                                  <p:childTnLst>
                                    <p:animEffect transition="out" filter="fade">
                                      <p:cBhvr>
                                        <p:cTn id="15" dur="500"/>
                                        <p:tgtEl>
                                          <p:spTgt spid="9"/>
                                        </p:tgtEl>
                                      </p:cBhvr>
                                    </p:animEffect>
                                    <p:set>
                                      <p:cBhvr>
                                        <p:cTn id="16" dur="1" fill="hold">
                                          <p:stCondLst>
                                            <p:cond delay="499"/>
                                          </p:stCondLst>
                                        </p:cTn>
                                        <p:tgtEl>
                                          <p:spTgt spid="9"/>
                                        </p:tgtEl>
                                        <p:attrNameLst>
                                          <p:attrName>style.visibility</p:attrName>
                                        </p:attrNameLst>
                                      </p:cBhvr>
                                      <p:to>
                                        <p:strVal val="hidden"/>
                                      </p:to>
                                    </p:set>
                                  </p:childTnLst>
                                </p:cTn>
                              </p:par>
                              <p:par>
                                <p:cTn id="17" presetID="10" presetClass="exit" presetSubtype="0" fill="hold" grpId="0" nodeType="withEffect">
                                  <p:stCondLst>
                                    <p:cond delay="0"/>
                                  </p:stCondLst>
                                  <p:childTnLst>
                                    <p:animEffect transition="out" filter="fade">
                                      <p:cBhvr>
                                        <p:cTn id="18" dur="500"/>
                                        <p:tgtEl>
                                          <p:spTgt spid="18"/>
                                        </p:tgtEl>
                                      </p:cBhvr>
                                    </p:animEffect>
                                    <p:set>
                                      <p:cBhvr>
                                        <p:cTn id="19" dur="1" fill="hold">
                                          <p:stCondLst>
                                            <p:cond delay="499"/>
                                          </p:stCondLst>
                                        </p:cTn>
                                        <p:tgtEl>
                                          <p:spTgt spid="18"/>
                                        </p:tgtEl>
                                        <p:attrNameLst>
                                          <p:attrName>style.visibility</p:attrName>
                                        </p:attrNameLst>
                                      </p:cBhvr>
                                      <p:to>
                                        <p:strVal val="hidden"/>
                                      </p:to>
                                    </p:set>
                                  </p:childTnLst>
                                </p:cTn>
                              </p:par>
                              <p:par>
                                <p:cTn id="20" presetID="10" presetClass="exit" presetSubtype="0" fill="hold" grpId="0" nodeType="withEffect">
                                  <p:stCondLst>
                                    <p:cond delay="0"/>
                                  </p:stCondLst>
                                  <p:childTnLst>
                                    <p:animEffect transition="out" filter="fade">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16"/>
                                        </p:tgtEl>
                                      </p:cBhvr>
                                    </p:animEffect>
                                    <p:set>
                                      <p:cBhvr>
                                        <p:cTn id="25" dur="1" fill="hold">
                                          <p:stCondLst>
                                            <p:cond delay="499"/>
                                          </p:stCondLst>
                                        </p:cTn>
                                        <p:tgtEl>
                                          <p:spTgt spid="16"/>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11"/>
                                        </p:tgtEl>
                                      </p:cBhvr>
                                    </p:animEffect>
                                    <p:set>
                                      <p:cBhvr>
                                        <p:cTn id="28" dur="1" fill="hold">
                                          <p:stCondLst>
                                            <p:cond delay="499"/>
                                          </p:stCondLst>
                                        </p:cTn>
                                        <p:tgtEl>
                                          <p:spTgt spid="11"/>
                                        </p:tgtEl>
                                        <p:attrNameLst>
                                          <p:attrName>style.visibility</p:attrName>
                                        </p:attrNameLst>
                                      </p:cBhvr>
                                      <p:to>
                                        <p:strVal val="hidden"/>
                                      </p:to>
                                    </p:set>
                                  </p:childTnLst>
                                </p:cTn>
                              </p:par>
                              <p:par>
                                <p:cTn id="29" presetID="42" presetClass="path" presetSubtype="0" accel="50000" decel="50000" fill="hold" grpId="0" nodeType="withEffect">
                                  <p:stCondLst>
                                    <p:cond delay="0"/>
                                  </p:stCondLst>
                                  <p:childTnLst>
                                    <p:animMotion origin="layout" path="M -4.375E-6 1.11111E-6 L 0.00482 -0.6537 " pathEditMode="relative" rAng="0" ptsTypes="AA">
                                      <p:cBhvr>
                                        <p:cTn id="30" dur="2000" fill="hold"/>
                                        <p:tgtEl>
                                          <p:spTgt spid="17"/>
                                        </p:tgtEl>
                                        <p:attrNameLst>
                                          <p:attrName>ppt_x</p:attrName>
                                          <p:attrName>ppt_y</p:attrName>
                                        </p:attrNameLst>
                                      </p:cBhvr>
                                      <p:rCtr x="234" y="-32685"/>
                                    </p:animMotion>
                                  </p:childTnLst>
                                </p:cTn>
                              </p:par>
                              <p:par>
                                <p:cTn id="31" presetID="42" presetClass="path" presetSubtype="0" accel="50000" decel="50000" fill="hold" grpId="0" nodeType="withEffect">
                                  <p:stCondLst>
                                    <p:cond delay="0"/>
                                  </p:stCondLst>
                                  <p:childTnLst>
                                    <p:animMotion origin="layout" path="M 6.25E-7 -4.07407E-6 L 0.00039 -0.65301 " pathEditMode="relative" rAng="0" ptsTypes="AA">
                                      <p:cBhvr>
                                        <p:cTn id="32" dur="2000" fill="hold"/>
                                        <p:tgtEl>
                                          <p:spTgt spid="13"/>
                                        </p:tgtEl>
                                        <p:attrNameLst>
                                          <p:attrName>ppt_x</p:attrName>
                                          <p:attrName>ppt_y</p:attrName>
                                        </p:attrNameLst>
                                      </p:cBhvr>
                                      <p:rCtr x="13" y="-32662"/>
                                    </p:animMotion>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4" grpId="0" animBg="1"/>
      <p:bldP spid="7" grpId="0" animBg="1"/>
      <p:bldP spid="18" grpId="0" animBg="1"/>
      <p:bldP spid="17" grpId="0" animBg="1"/>
      <p:bldP spid="16" grpId="0" animBg="1"/>
      <p:bldP spid="9" grpId="0" animBg="1"/>
      <p:bldP spid="11" grpId="0" animBg="1"/>
      <p:bldP spid="12" grpId="0" animBg="1"/>
      <p:bldP spid="13" grpId="0" animBg="1"/>
      <p:bldP spid="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34D1DB-C757-5E1C-5D34-6EE3A6A093B4}"/>
              </a:ext>
            </a:extLst>
          </p:cNvPr>
          <p:cNvSpPr txBox="1">
            <a:spLocks/>
          </p:cNvSpPr>
          <p:nvPr/>
        </p:nvSpPr>
        <p:spPr>
          <a:xfrm>
            <a:off x="587050" y="178749"/>
            <a:ext cx="1136080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600" b="1" dirty="0">
                <a:solidFill>
                  <a:srgbClr val="C00000"/>
                </a:solidFill>
                <a:latin typeface="Montserrat Medium" panose="020F0502020204030204" pitchFamily="34" charset="0"/>
              </a:rPr>
              <a:t>DEBRIEFING – tips</a:t>
            </a:r>
            <a:br>
              <a:rPr lang="fr-FR" sz="1800" b="1" dirty="0">
                <a:solidFill>
                  <a:srgbClr val="C00000"/>
                </a:solidFill>
                <a:latin typeface="Montserrat Medium" panose="00000600000000000000" pitchFamily="2" charset="0"/>
              </a:rPr>
            </a:br>
            <a:endParaRPr lang="en-US" sz="1800" b="1" dirty="0">
              <a:solidFill>
                <a:srgbClr val="C00000"/>
              </a:solidFill>
              <a:latin typeface="Montserrat Medium" panose="020F0502020204030204" pitchFamily="34" charset="0"/>
            </a:endParaRPr>
          </a:p>
        </p:txBody>
      </p:sp>
      <p:sp>
        <p:nvSpPr>
          <p:cNvPr id="3" name="Content Placeholder 2">
            <a:extLst>
              <a:ext uri="{FF2B5EF4-FFF2-40B4-BE49-F238E27FC236}">
                <a16:creationId xmlns:a16="http://schemas.microsoft.com/office/drawing/2014/main" id="{B728AA7E-A659-1768-64A6-192034427CA1}"/>
              </a:ext>
            </a:extLst>
          </p:cNvPr>
          <p:cNvSpPr txBox="1">
            <a:spLocks/>
          </p:cNvSpPr>
          <p:nvPr/>
        </p:nvSpPr>
        <p:spPr>
          <a:xfrm>
            <a:off x="692046" y="935664"/>
            <a:ext cx="11255804" cy="5326913"/>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Arial"/>
                <a:ea typeface="Arial"/>
                <a:cs typeface="Arial"/>
                <a:sym typeface="Arial"/>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Arial"/>
                <a:ea typeface="Arial"/>
                <a:cs typeface="Arial"/>
                <a:sym typeface="Arial"/>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342900">
              <a:lnSpc>
                <a:spcPct val="110000"/>
              </a:lnSpc>
              <a:spcBef>
                <a:spcPts val="0"/>
              </a:spcBef>
              <a:spcAft>
                <a:spcPts val="1200"/>
              </a:spcAft>
              <a:buClrTx/>
              <a:buSzPct val="100000"/>
              <a:buFont typeface="Wingdings" panose="05000000000000000000" pitchFamily="2" charset="2"/>
              <a:buChar char="v"/>
            </a:pPr>
            <a:r>
              <a:rPr lang="en-GB" sz="2400" dirty="0">
                <a:solidFill>
                  <a:schemeClr val="accent2"/>
                </a:solidFill>
              </a:rPr>
              <a:t>Set up a comfortable space in advance that allows learners to participate equally</a:t>
            </a:r>
          </a:p>
          <a:p>
            <a:pPr marL="342900">
              <a:lnSpc>
                <a:spcPct val="110000"/>
              </a:lnSpc>
              <a:spcBef>
                <a:spcPts val="0"/>
              </a:spcBef>
              <a:spcAft>
                <a:spcPts val="1200"/>
              </a:spcAft>
              <a:buClrTx/>
              <a:buSzPct val="100000"/>
              <a:buFont typeface="Wingdings" panose="05000000000000000000" pitchFamily="2" charset="2"/>
              <a:buChar char="v"/>
            </a:pPr>
            <a:r>
              <a:rPr lang="en-GB" sz="2400" dirty="0">
                <a:solidFill>
                  <a:schemeClr val="accent2"/>
                </a:solidFill>
              </a:rPr>
              <a:t>Ensure all participants are comfortable, rested and ready</a:t>
            </a:r>
          </a:p>
          <a:p>
            <a:pPr marL="342900">
              <a:lnSpc>
                <a:spcPct val="110000"/>
              </a:lnSpc>
              <a:spcBef>
                <a:spcPts val="0"/>
              </a:spcBef>
              <a:spcAft>
                <a:spcPts val="1200"/>
              </a:spcAft>
              <a:buClrTx/>
              <a:buSzPct val="100000"/>
              <a:buFont typeface="Wingdings" panose="05000000000000000000" pitchFamily="2" charset="2"/>
              <a:buChar char="v"/>
            </a:pPr>
            <a:r>
              <a:rPr lang="en-GB" sz="2400" dirty="0">
                <a:solidFill>
                  <a:schemeClr val="accent2"/>
                </a:solidFill>
              </a:rPr>
              <a:t>Define expectations pro-actively: </a:t>
            </a:r>
          </a:p>
          <a:p>
            <a:pPr marL="812800">
              <a:lnSpc>
                <a:spcPct val="110000"/>
              </a:lnSpc>
              <a:spcBef>
                <a:spcPts val="0"/>
              </a:spcBef>
              <a:spcAft>
                <a:spcPts val="1200"/>
              </a:spcAft>
              <a:buClrTx/>
              <a:buSzPct val="100000"/>
              <a:buFont typeface="Courier New" panose="02070309020205020404" pitchFamily="49" charset="0"/>
              <a:buChar char="o"/>
            </a:pPr>
            <a:r>
              <a:rPr lang="en-GB" sz="2000" i="1" dirty="0">
                <a:solidFill>
                  <a:schemeClr val="accent2"/>
                </a:solidFill>
              </a:rPr>
              <a:t>Please respect all contributions and avoid dominating or speaking over people</a:t>
            </a:r>
            <a:endParaRPr lang="en-GB" sz="2000" dirty="0">
              <a:solidFill>
                <a:schemeClr val="accent2"/>
              </a:solidFill>
            </a:endParaRPr>
          </a:p>
          <a:p>
            <a:pPr marL="342900">
              <a:lnSpc>
                <a:spcPct val="110000"/>
              </a:lnSpc>
              <a:spcBef>
                <a:spcPts val="0"/>
              </a:spcBef>
              <a:spcAft>
                <a:spcPts val="1200"/>
              </a:spcAft>
              <a:buClrTx/>
              <a:buSzPct val="100000"/>
              <a:buFont typeface="Wingdings" panose="05000000000000000000" pitchFamily="2" charset="2"/>
              <a:buChar char="v"/>
            </a:pPr>
            <a:r>
              <a:rPr lang="en-GB" sz="2400" dirty="0">
                <a:solidFill>
                  <a:schemeClr val="accent2"/>
                </a:solidFill>
              </a:rPr>
              <a:t>Define goals and objectives for the task completed and ensure there is a shared understanding. Objectives can be task related (specific skills) or non-technical skills:</a:t>
            </a:r>
          </a:p>
          <a:p>
            <a:pPr marL="812800">
              <a:lnSpc>
                <a:spcPct val="110000"/>
              </a:lnSpc>
              <a:spcBef>
                <a:spcPts val="0"/>
              </a:spcBef>
              <a:spcAft>
                <a:spcPts val="1200"/>
              </a:spcAft>
              <a:buClrTx/>
              <a:buSzPct val="100000"/>
              <a:buFont typeface="Courier New" panose="02070309020205020404" pitchFamily="49" charset="0"/>
              <a:buChar char="o"/>
            </a:pPr>
            <a:r>
              <a:rPr lang="en-GB" sz="2000" dirty="0">
                <a:solidFill>
                  <a:schemeClr val="accent2"/>
                </a:solidFill>
              </a:rPr>
              <a:t>“Today, we’re going to look at leadership and teamwork…”</a:t>
            </a:r>
          </a:p>
          <a:p>
            <a:pPr marL="812800">
              <a:lnSpc>
                <a:spcPct val="110000"/>
              </a:lnSpc>
              <a:spcBef>
                <a:spcPts val="0"/>
              </a:spcBef>
              <a:spcAft>
                <a:spcPts val="1200"/>
              </a:spcAft>
              <a:buClrTx/>
              <a:buSzPct val="100000"/>
              <a:buFont typeface="Courier New" panose="02070309020205020404" pitchFamily="49" charset="0"/>
              <a:buChar char="o"/>
            </a:pPr>
            <a:r>
              <a:rPr lang="en-GB" sz="2000" dirty="0">
                <a:solidFill>
                  <a:schemeClr val="accent2"/>
                </a:solidFill>
              </a:rPr>
              <a:t>“We’re going to focus on communication between team members…”</a:t>
            </a:r>
          </a:p>
          <a:p>
            <a:pPr marL="342900">
              <a:lnSpc>
                <a:spcPct val="110000"/>
              </a:lnSpc>
              <a:spcBef>
                <a:spcPts val="0"/>
              </a:spcBef>
              <a:spcAft>
                <a:spcPts val="1200"/>
              </a:spcAft>
              <a:buClrTx/>
              <a:buSzPct val="100000"/>
              <a:buFont typeface="Wingdings" panose="05000000000000000000" pitchFamily="2" charset="2"/>
              <a:buChar char="v"/>
            </a:pPr>
            <a:r>
              <a:rPr lang="en-GB" sz="2400" dirty="0">
                <a:solidFill>
                  <a:schemeClr val="accent2"/>
                </a:solidFill>
              </a:rPr>
              <a:t>Specify in advance what the standards for the task are, what is the </a:t>
            </a:r>
            <a:r>
              <a:rPr lang="en-GB" sz="2400" u="sng" dirty="0">
                <a:solidFill>
                  <a:schemeClr val="accent2"/>
                </a:solidFill>
              </a:rPr>
              <a:t>gold standard</a:t>
            </a:r>
          </a:p>
          <a:p>
            <a:pPr marL="342900">
              <a:lnSpc>
                <a:spcPct val="110000"/>
              </a:lnSpc>
              <a:spcBef>
                <a:spcPts val="0"/>
              </a:spcBef>
              <a:spcAft>
                <a:spcPts val="1200"/>
              </a:spcAft>
              <a:buClrTx/>
              <a:buSzPct val="100000"/>
              <a:buFont typeface="Wingdings" panose="05000000000000000000" pitchFamily="2" charset="2"/>
              <a:buChar char="v"/>
            </a:pPr>
            <a:r>
              <a:rPr lang="en-GB" sz="2400" dirty="0">
                <a:solidFill>
                  <a:schemeClr val="accent2"/>
                </a:solidFill>
              </a:rPr>
              <a:t>A flipchart is an excellent means to record simple, agreed action points</a:t>
            </a:r>
          </a:p>
          <a:p>
            <a:pPr marL="812800">
              <a:lnSpc>
                <a:spcPct val="110000"/>
              </a:lnSpc>
              <a:spcBef>
                <a:spcPts val="0"/>
              </a:spcBef>
              <a:spcAft>
                <a:spcPts val="1200"/>
              </a:spcAft>
              <a:buClrTx/>
              <a:buSzPct val="100000"/>
              <a:buFont typeface="Courier New" panose="02070309020205020404" pitchFamily="49" charset="0"/>
              <a:buChar char="o"/>
            </a:pPr>
            <a:endParaRPr lang="en-GB" sz="2400" dirty="0">
              <a:solidFill>
                <a:schemeClr val="accent2"/>
              </a:solidFill>
            </a:endParaRPr>
          </a:p>
          <a:p>
            <a:pPr marL="342900">
              <a:lnSpc>
                <a:spcPct val="110000"/>
              </a:lnSpc>
              <a:spcBef>
                <a:spcPts val="0"/>
              </a:spcBef>
              <a:spcAft>
                <a:spcPts val="1200"/>
              </a:spcAft>
              <a:buClrTx/>
              <a:buSzPct val="100000"/>
              <a:buFont typeface="Wingdings" panose="05000000000000000000" pitchFamily="2" charset="2"/>
              <a:buChar char="v"/>
            </a:pPr>
            <a:endParaRPr lang="en-GB" sz="2400" dirty="0">
              <a:solidFill>
                <a:schemeClr val="accent2"/>
              </a:solidFill>
            </a:endParaRPr>
          </a:p>
        </p:txBody>
      </p:sp>
    </p:spTree>
    <p:extLst>
      <p:ext uri="{BB962C8B-B14F-4D97-AF65-F5344CB8AC3E}">
        <p14:creationId xmlns:p14="http://schemas.microsoft.com/office/powerpoint/2010/main" val="386342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34D1DB-C757-5E1C-5D34-6EE3A6A093B4}"/>
              </a:ext>
            </a:extLst>
          </p:cNvPr>
          <p:cNvSpPr txBox="1">
            <a:spLocks/>
          </p:cNvSpPr>
          <p:nvPr/>
        </p:nvSpPr>
        <p:spPr>
          <a:xfrm>
            <a:off x="587050" y="178749"/>
            <a:ext cx="1136080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600" b="1" dirty="0">
                <a:solidFill>
                  <a:srgbClr val="C00000"/>
                </a:solidFill>
                <a:latin typeface="Montserrat Medium" panose="020F0502020204030204" pitchFamily="34" charset="0"/>
              </a:rPr>
              <a:t>DEBRIEFING – example</a:t>
            </a:r>
            <a:br>
              <a:rPr lang="fr-FR" sz="1800" b="1" dirty="0">
                <a:solidFill>
                  <a:srgbClr val="C00000"/>
                </a:solidFill>
                <a:latin typeface="Montserrat Medium" panose="00000600000000000000" pitchFamily="2" charset="0"/>
              </a:rPr>
            </a:br>
            <a:endParaRPr lang="en-US" sz="1800" b="1" dirty="0">
              <a:solidFill>
                <a:srgbClr val="C00000"/>
              </a:solidFill>
              <a:latin typeface="Montserrat Medium" panose="020F0502020204030204" pitchFamily="34" charset="0"/>
            </a:endParaRPr>
          </a:p>
        </p:txBody>
      </p:sp>
      <p:sp>
        <p:nvSpPr>
          <p:cNvPr id="3" name="Content Placeholder 2">
            <a:extLst>
              <a:ext uri="{FF2B5EF4-FFF2-40B4-BE49-F238E27FC236}">
                <a16:creationId xmlns:a16="http://schemas.microsoft.com/office/drawing/2014/main" id="{B728AA7E-A659-1768-64A6-192034427CA1}"/>
              </a:ext>
            </a:extLst>
          </p:cNvPr>
          <p:cNvSpPr txBox="1">
            <a:spLocks/>
          </p:cNvSpPr>
          <p:nvPr/>
        </p:nvSpPr>
        <p:spPr>
          <a:xfrm>
            <a:off x="704746" y="4673600"/>
            <a:ext cx="10585554" cy="1474677"/>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Arial"/>
                <a:ea typeface="Arial"/>
                <a:cs typeface="Arial"/>
                <a:sym typeface="Arial"/>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Arial"/>
                <a:ea typeface="Arial"/>
                <a:cs typeface="Arial"/>
                <a:sym typeface="Arial"/>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342900">
              <a:lnSpc>
                <a:spcPct val="110000"/>
              </a:lnSpc>
              <a:spcBef>
                <a:spcPts val="0"/>
              </a:spcBef>
              <a:spcAft>
                <a:spcPts val="1200"/>
              </a:spcAft>
              <a:buClrTx/>
              <a:buSzPct val="100000"/>
              <a:buFont typeface="Wingdings" panose="05000000000000000000" pitchFamily="2" charset="2"/>
              <a:buChar char="v"/>
            </a:pPr>
            <a:r>
              <a:rPr lang="en-GB" sz="2400" dirty="0">
                <a:solidFill>
                  <a:schemeClr val="accent2"/>
                </a:solidFill>
              </a:rPr>
              <a:t>What do you notice the facilitator does well?</a:t>
            </a:r>
          </a:p>
        </p:txBody>
      </p:sp>
      <p:pic>
        <p:nvPicPr>
          <p:cNvPr id="4" name="Simulation Instructor Course Good Debrief Using D.E.B.R.I.E.F. Method -A7hJTuRyu2U-480pp-1706429934">
            <a:hlinkClick r:id="" action="ppaction://media"/>
            <a:extLst>
              <a:ext uri="{FF2B5EF4-FFF2-40B4-BE49-F238E27FC236}">
                <a16:creationId xmlns:a16="http://schemas.microsoft.com/office/drawing/2014/main" id="{5E1FB086-7F4E-16B5-AE11-0179F7D2CE4C}"/>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95325" y="863600"/>
            <a:ext cx="6507163" cy="3657600"/>
          </a:xfrm>
          <a:prstGeom prst="rect">
            <a:avLst/>
          </a:prstGeom>
        </p:spPr>
      </p:pic>
    </p:spTree>
    <p:extLst>
      <p:ext uri="{BB962C8B-B14F-4D97-AF65-F5344CB8AC3E}">
        <p14:creationId xmlns:p14="http://schemas.microsoft.com/office/powerpoint/2010/main" val="476786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30116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2" fill="hold" display="0">
                  <p:stCondLst>
                    <p:cond delay="indefinite"/>
                  </p:stCondLst>
                </p:cTn>
                <p:tgtEl>
                  <p:spTgt spid="4"/>
                </p:tgtEl>
              </p:cMediaNode>
            </p:video>
            <p:seq concurrent="1" nextAc="seek">
              <p:cTn id="13" restart="whenNotActive" fill="hold" evtFilter="cancelBubble" nodeType="interactiveSeq">
                <p:stCondLst>
                  <p:cond evt="onClick" delay="0">
                    <p:tgtEl>
                      <p:spTgt spid="4"/>
                    </p:tgtEl>
                  </p:cond>
                </p:stCondLst>
                <p:endSync evt="end" delay="0">
                  <p:rtn val="all"/>
                </p:endSync>
                <p:childTnLst>
                  <p:par>
                    <p:cTn id="14" fill="hold">
                      <p:stCondLst>
                        <p:cond delay="0"/>
                      </p:stCondLst>
                      <p:childTnLst>
                        <p:par>
                          <p:cTn id="15" fill="hold">
                            <p:stCondLst>
                              <p:cond delay="0"/>
                            </p:stCondLst>
                            <p:childTnLst>
                              <p:par>
                                <p:cTn id="16" presetID="2" presetClass="mediacall" presetSubtype="0" fill="hold" nodeType="clickEffect">
                                  <p:stCondLst>
                                    <p:cond delay="0"/>
                                  </p:stCondLst>
                                  <p:childTnLst>
                                    <p:cmd type="call" cmd="togglePause">
                                      <p:cBhvr>
                                        <p:cTn id="17" dur="1" fill="hold"/>
                                        <p:tgtEl>
                                          <p:spTgt spid="4"/>
                                        </p:tgtEl>
                                      </p:cBhvr>
                                    </p:cmd>
                                  </p:childTnLst>
                                </p:cTn>
                              </p:par>
                            </p:childTnLst>
                          </p:cTn>
                        </p:par>
                      </p:childTnLst>
                    </p:cTn>
                  </p:par>
                </p:childTnLst>
              </p:cTn>
              <p:nextCondLst>
                <p:cond evt="onClick" delay="0">
                  <p:tgtEl>
                    <p:spTgt spid="4"/>
                  </p:tgtEl>
                </p:cond>
              </p:nextCondLst>
            </p:seq>
          </p:childTnLst>
        </p:cTn>
      </p:par>
    </p:tnLst>
    <p:bldLst>
      <p:bldP spid="3"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34D1DB-C757-5E1C-5D34-6EE3A6A093B4}"/>
              </a:ext>
            </a:extLst>
          </p:cNvPr>
          <p:cNvSpPr txBox="1">
            <a:spLocks/>
          </p:cNvSpPr>
          <p:nvPr/>
        </p:nvSpPr>
        <p:spPr>
          <a:xfrm>
            <a:off x="587050" y="178749"/>
            <a:ext cx="1136080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600" b="1" dirty="0">
                <a:solidFill>
                  <a:srgbClr val="C00000"/>
                </a:solidFill>
                <a:latin typeface="Montserrat Medium" panose="020F0502020204030204" pitchFamily="34" charset="0"/>
              </a:rPr>
              <a:t>DEBRIEFING – facilitator approach</a:t>
            </a:r>
            <a:br>
              <a:rPr lang="fr-FR" sz="1800" b="1" dirty="0">
                <a:solidFill>
                  <a:srgbClr val="C00000"/>
                </a:solidFill>
                <a:latin typeface="Montserrat Medium" panose="00000600000000000000" pitchFamily="2" charset="0"/>
              </a:rPr>
            </a:br>
            <a:endParaRPr lang="en-US" sz="1800" b="1" dirty="0">
              <a:solidFill>
                <a:srgbClr val="C00000"/>
              </a:solidFill>
              <a:latin typeface="Montserrat Medium" panose="020F0502020204030204" pitchFamily="34" charset="0"/>
            </a:endParaRPr>
          </a:p>
        </p:txBody>
      </p:sp>
      <p:sp>
        <p:nvSpPr>
          <p:cNvPr id="3" name="Content Placeholder 2">
            <a:extLst>
              <a:ext uri="{FF2B5EF4-FFF2-40B4-BE49-F238E27FC236}">
                <a16:creationId xmlns:a16="http://schemas.microsoft.com/office/drawing/2014/main" id="{B728AA7E-A659-1768-64A6-192034427CA1}"/>
              </a:ext>
            </a:extLst>
          </p:cNvPr>
          <p:cNvSpPr txBox="1">
            <a:spLocks/>
          </p:cNvSpPr>
          <p:nvPr/>
        </p:nvSpPr>
        <p:spPr>
          <a:xfrm>
            <a:off x="692046" y="935664"/>
            <a:ext cx="11255804" cy="5326913"/>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Arial"/>
                <a:ea typeface="Arial"/>
                <a:cs typeface="Arial"/>
                <a:sym typeface="Arial"/>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Arial"/>
                <a:ea typeface="Arial"/>
                <a:cs typeface="Arial"/>
                <a:sym typeface="Arial"/>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342900">
              <a:lnSpc>
                <a:spcPct val="110000"/>
              </a:lnSpc>
              <a:spcBef>
                <a:spcPts val="0"/>
              </a:spcBef>
              <a:spcAft>
                <a:spcPts val="1200"/>
              </a:spcAft>
              <a:buClrTx/>
              <a:buSzPct val="100000"/>
              <a:buFont typeface="Wingdings" panose="05000000000000000000" pitchFamily="2" charset="2"/>
              <a:buChar char="v"/>
            </a:pPr>
            <a:r>
              <a:rPr lang="en-GB" sz="2400" dirty="0">
                <a:solidFill>
                  <a:schemeClr val="accent2"/>
                </a:solidFill>
              </a:rPr>
              <a:t>Develops a </a:t>
            </a:r>
            <a:r>
              <a:rPr lang="en-GB" sz="2400" u="sng" dirty="0">
                <a:solidFill>
                  <a:schemeClr val="accent2"/>
                </a:solidFill>
              </a:rPr>
              <a:t>positive and interested approach </a:t>
            </a:r>
            <a:r>
              <a:rPr lang="en-GB" sz="2400" dirty="0">
                <a:solidFill>
                  <a:schemeClr val="accent2"/>
                </a:solidFill>
              </a:rPr>
              <a:t>to the debrief </a:t>
            </a:r>
          </a:p>
          <a:p>
            <a:pPr marL="342900">
              <a:lnSpc>
                <a:spcPct val="110000"/>
              </a:lnSpc>
              <a:spcBef>
                <a:spcPts val="0"/>
              </a:spcBef>
              <a:spcAft>
                <a:spcPts val="1200"/>
              </a:spcAft>
              <a:buClrTx/>
              <a:buSzPct val="100000"/>
              <a:buFont typeface="Wingdings" panose="05000000000000000000" pitchFamily="2" charset="2"/>
              <a:buChar char="v"/>
            </a:pPr>
            <a:r>
              <a:rPr lang="en-GB" sz="2400" u="sng" dirty="0">
                <a:solidFill>
                  <a:schemeClr val="accent2"/>
                </a:solidFill>
              </a:rPr>
              <a:t>Avoids generalised, non-specific comments / judgements </a:t>
            </a:r>
            <a:r>
              <a:rPr lang="en-GB" sz="2400" dirty="0">
                <a:solidFill>
                  <a:schemeClr val="accent2"/>
                </a:solidFill>
              </a:rPr>
              <a:t>(‘you all did well’)</a:t>
            </a:r>
          </a:p>
          <a:p>
            <a:pPr marL="342900">
              <a:lnSpc>
                <a:spcPct val="110000"/>
              </a:lnSpc>
              <a:spcBef>
                <a:spcPts val="0"/>
              </a:spcBef>
              <a:spcAft>
                <a:spcPts val="1200"/>
              </a:spcAft>
              <a:buClrTx/>
              <a:buSzPct val="100000"/>
              <a:buFont typeface="Wingdings" panose="05000000000000000000" pitchFamily="2" charset="2"/>
              <a:buChar char="v"/>
            </a:pPr>
            <a:r>
              <a:rPr lang="en-GB" sz="2400" dirty="0">
                <a:solidFill>
                  <a:schemeClr val="accent2"/>
                </a:solidFill>
              </a:rPr>
              <a:t>Respects and acknowledges </a:t>
            </a:r>
            <a:r>
              <a:rPr lang="en-GB" sz="2400" u="sng" dirty="0">
                <a:solidFill>
                  <a:schemeClr val="accent2"/>
                </a:solidFill>
              </a:rPr>
              <a:t>individual contributions </a:t>
            </a:r>
            <a:r>
              <a:rPr lang="en-GB" sz="2400" dirty="0">
                <a:solidFill>
                  <a:schemeClr val="accent2"/>
                </a:solidFill>
              </a:rPr>
              <a:t>and feelings</a:t>
            </a:r>
          </a:p>
          <a:p>
            <a:pPr marL="342900">
              <a:lnSpc>
                <a:spcPct val="110000"/>
              </a:lnSpc>
              <a:spcBef>
                <a:spcPts val="0"/>
              </a:spcBef>
              <a:spcAft>
                <a:spcPts val="1200"/>
              </a:spcAft>
              <a:buClrTx/>
              <a:buSzPct val="100000"/>
              <a:buFont typeface="Wingdings" panose="05000000000000000000" pitchFamily="2" charset="2"/>
              <a:buChar char="v"/>
            </a:pPr>
            <a:r>
              <a:rPr lang="en-GB" sz="2400" dirty="0">
                <a:solidFill>
                  <a:schemeClr val="accent2"/>
                </a:solidFill>
              </a:rPr>
              <a:t>Attempts sensitively to </a:t>
            </a:r>
            <a:r>
              <a:rPr lang="en-GB" sz="2400" u="sng" dirty="0">
                <a:solidFill>
                  <a:schemeClr val="accent2"/>
                </a:solidFill>
              </a:rPr>
              <a:t>encourage contributions from all learners </a:t>
            </a:r>
          </a:p>
          <a:p>
            <a:pPr marL="342900">
              <a:lnSpc>
                <a:spcPct val="110000"/>
              </a:lnSpc>
              <a:spcBef>
                <a:spcPts val="0"/>
              </a:spcBef>
              <a:spcAft>
                <a:spcPts val="1200"/>
              </a:spcAft>
              <a:buClrTx/>
              <a:buSzPct val="100000"/>
              <a:buFont typeface="Wingdings" panose="05000000000000000000" pitchFamily="2" charset="2"/>
              <a:buChar char="v"/>
            </a:pPr>
            <a:r>
              <a:rPr lang="en-GB" sz="2400" u="sng" dirty="0">
                <a:solidFill>
                  <a:schemeClr val="accent2"/>
                </a:solidFill>
              </a:rPr>
              <a:t>Manages disagreement </a:t>
            </a:r>
            <a:r>
              <a:rPr lang="en-GB" sz="2400" dirty="0">
                <a:solidFill>
                  <a:schemeClr val="accent2"/>
                </a:solidFill>
              </a:rPr>
              <a:t>between learners respectfully and neutrally</a:t>
            </a:r>
          </a:p>
          <a:p>
            <a:pPr marL="342900">
              <a:lnSpc>
                <a:spcPct val="110000"/>
              </a:lnSpc>
              <a:spcBef>
                <a:spcPts val="0"/>
              </a:spcBef>
              <a:spcAft>
                <a:spcPts val="1200"/>
              </a:spcAft>
              <a:buClrTx/>
              <a:buSzPct val="100000"/>
              <a:buFont typeface="Wingdings" panose="05000000000000000000" pitchFamily="2" charset="2"/>
              <a:buChar char="v"/>
            </a:pPr>
            <a:r>
              <a:rPr lang="en-GB" sz="2400" u="sng" dirty="0">
                <a:solidFill>
                  <a:schemeClr val="accent2"/>
                </a:solidFill>
              </a:rPr>
              <a:t>Seeks consensus and compromise</a:t>
            </a:r>
            <a:r>
              <a:rPr lang="en-GB" sz="2400" dirty="0">
                <a:solidFill>
                  <a:schemeClr val="accent2"/>
                </a:solidFill>
              </a:rPr>
              <a:t>, but prepared to openly acknowledge non-consensus and progress regardless</a:t>
            </a:r>
          </a:p>
          <a:p>
            <a:pPr marL="342900">
              <a:lnSpc>
                <a:spcPct val="110000"/>
              </a:lnSpc>
              <a:spcBef>
                <a:spcPts val="0"/>
              </a:spcBef>
              <a:spcAft>
                <a:spcPts val="1200"/>
              </a:spcAft>
              <a:buClrTx/>
              <a:buSzPct val="100000"/>
              <a:buFont typeface="Wingdings" panose="05000000000000000000" pitchFamily="2" charset="2"/>
              <a:buChar char="v"/>
            </a:pPr>
            <a:r>
              <a:rPr lang="en-GB" sz="2400" dirty="0">
                <a:solidFill>
                  <a:schemeClr val="accent2"/>
                </a:solidFill>
              </a:rPr>
              <a:t>Poses </a:t>
            </a:r>
            <a:r>
              <a:rPr lang="en-GB" sz="2400" u="sng" dirty="0">
                <a:solidFill>
                  <a:schemeClr val="accent2"/>
                </a:solidFill>
              </a:rPr>
              <a:t>open ended questions </a:t>
            </a:r>
            <a:r>
              <a:rPr lang="en-GB" sz="2400" dirty="0">
                <a:solidFill>
                  <a:schemeClr val="accent2"/>
                </a:solidFill>
              </a:rPr>
              <a:t>and avoid leading questions or judgements</a:t>
            </a:r>
          </a:p>
          <a:p>
            <a:pPr marL="892175" indent="-538163">
              <a:lnSpc>
                <a:spcPct val="110000"/>
              </a:lnSpc>
              <a:spcBef>
                <a:spcPts val="0"/>
              </a:spcBef>
              <a:spcAft>
                <a:spcPts val="1200"/>
              </a:spcAft>
              <a:buClrTx/>
              <a:buSzPct val="100000"/>
              <a:buFont typeface="Courier New" panose="02070309020205020404" pitchFamily="49" charset="0"/>
              <a:buChar char="o"/>
            </a:pPr>
            <a:r>
              <a:rPr lang="en-GB" sz="2000" i="1" dirty="0">
                <a:solidFill>
                  <a:schemeClr val="accent2"/>
                </a:solidFill>
              </a:rPr>
              <a:t>“How do you think that went?”</a:t>
            </a:r>
          </a:p>
          <a:p>
            <a:pPr marL="342900">
              <a:lnSpc>
                <a:spcPct val="110000"/>
              </a:lnSpc>
              <a:spcBef>
                <a:spcPts val="0"/>
              </a:spcBef>
              <a:spcAft>
                <a:spcPts val="1200"/>
              </a:spcAft>
              <a:buClrTx/>
              <a:buSzPct val="100000"/>
              <a:buFont typeface="Wingdings" panose="05000000000000000000" pitchFamily="2" charset="2"/>
              <a:buChar char="v"/>
            </a:pPr>
            <a:r>
              <a:rPr lang="en-GB" sz="2400" u="sng" dirty="0">
                <a:solidFill>
                  <a:schemeClr val="accent2"/>
                </a:solidFill>
              </a:rPr>
              <a:t>Facilitator maintains control of the debrief</a:t>
            </a:r>
            <a:r>
              <a:rPr lang="en-GB" sz="2400" dirty="0">
                <a:solidFill>
                  <a:schemeClr val="accent2"/>
                </a:solidFill>
              </a:rPr>
              <a:t>, ensuring adequate pace and timing</a:t>
            </a:r>
          </a:p>
          <a:p>
            <a:pPr marL="342900">
              <a:lnSpc>
                <a:spcPct val="110000"/>
              </a:lnSpc>
              <a:spcBef>
                <a:spcPts val="0"/>
              </a:spcBef>
              <a:spcAft>
                <a:spcPts val="1200"/>
              </a:spcAft>
              <a:buClrTx/>
              <a:buSzPct val="100000"/>
              <a:buFont typeface="Wingdings" panose="05000000000000000000" pitchFamily="2" charset="2"/>
              <a:buChar char="v"/>
            </a:pPr>
            <a:endParaRPr lang="en-GB" sz="2400" dirty="0">
              <a:solidFill>
                <a:schemeClr val="accent2"/>
              </a:solidFill>
            </a:endParaRPr>
          </a:p>
        </p:txBody>
      </p:sp>
    </p:spTree>
    <p:extLst>
      <p:ext uri="{BB962C8B-B14F-4D97-AF65-F5344CB8AC3E}">
        <p14:creationId xmlns:p14="http://schemas.microsoft.com/office/powerpoint/2010/main" val="3306181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34D1DB-C757-5E1C-5D34-6EE3A6A093B4}"/>
              </a:ext>
            </a:extLst>
          </p:cNvPr>
          <p:cNvSpPr txBox="1">
            <a:spLocks/>
          </p:cNvSpPr>
          <p:nvPr/>
        </p:nvSpPr>
        <p:spPr>
          <a:xfrm>
            <a:off x="587050" y="178749"/>
            <a:ext cx="1136080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600" b="1" dirty="0">
                <a:solidFill>
                  <a:srgbClr val="C00000"/>
                </a:solidFill>
                <a:latin typeface="Montserrat Medium" panose="020F0502020204030204" pitchFamily="34" charset="0"/>
              </a:rPr>
              <a:t>NON-TECHNICAL SKILLS</a:t>
            </a:r>
            <a:br>
              <a:rPr lang="fr-FR" sz="1800" b="1" dirty="0">
                <a:solidFill>
                  <a:srgbClr val="C00000"/>
                </a:solidFill>
                <a:latin typeface="Montserrat Medium" panose="00000600000000000000" pitchFamily="2" charset="0"/>
              </a:rPr>
            </a:br>
            <a:endParaRPr lang="en-US" sz="1800" b="1" dirty="0">
              <a:solidFill>
                <a:srgbClr val="C00000"/>
              </a:solidFill>
              <a:latin typeface="Montserrat Medium" panose="020F0502020204030204" pitchFamily="34" charset="0"/>
            </a:endParaRPr>
          </a:p>
        </p:txBody>
      </p:sp>
      <p:sp>
        <p:nvSpPr>
          <p:cNvPr id="3" name="Content Placeholder 2">
            <a:extLst>
              <a:ext uri="{FF2B5EF4-FFF2-40B4-BE49-F238E27FC236}">
                <a16:creationId xmlns:a16="http://schemas.microsoft.com/office/drawing/2014/main" id="{B728AA7E-A659-1768-64A6-192034427CA1}"/>
              </a:ext>
            </a:extLst>
          </p:cNvPr>
          <p:cNvSpPr txBox="1">
            <a:spLocks/>
          </p:cNvSpPr>
          <p:nvPr/>
        </p:nvSpPr>
        <p:spPr>
          <a:xfrm>
            <a:off x="755841" y="3071004"/>
            <a:ext cx="11255804" cy="2286304"/>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Arial"/>
                <a:ea typeface="Arial"/>
                <a:cs typeface="Arial"/>
                <a:sym typeface="Arial"/>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Arial"/>
                <a:ea typeface="Arial"/>
                <a:cs typeface="Arial"/>
                <a:sym typeface="Arial"/>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0" indent="0">
              <a:lnSpc>
                <a:spcPct val="110000"/>
              </a:lnSpc>
              <a:spcBef>
                <a:spcPts val="0"/>
              </a:spcBef>
              <a:spcAft>
                <a:spcPts val="1200"/>
              </a:spcAft>
              <a:buClrTx/>
              <a:buSzPct val="100000"/>
              <a:buNone/>
            </a:pPr>
            <a:r>
              <a:rPr lang="en-GB" sz="2400" u="sng" dirty="0">
                <a:solidFill>
                  <a:schemeClr val="accent2"/>
                </a:solidFill>
              </a:rPr>
              <a:t>Exist in all human workplaces, industries, scenes and events</a:t>
            </a:r>
          </a:p>
          <a:p>
            <a:pPr marL="342900">
              <a:lnSpc>
                <a:spcPct val="110000"/>
              </a:lnSpc>
              <a:spcBef>
                <a:spcPts val="0"/>
              </a:spcBef>
              <a:spcAft>
                <a:spcPts val="1200"/>
              </a:spcAft>
              <a:buClrTx/>
              <a:buSzPct val="100000"/>
              <a:buFont typeface="Wingdings" panose="05000000000000000000" pitchFamily="2" charset="2"/>
              <a:buChar char="v"/>
            </a:pPr>
            <a:r>
              <a:rPr lang="en-GB" sz="2400" dirty="0">
                <a:solidFill>
                  <a:schemeClr val="accent2"/>
                </a:solidFill>
              </a:rPr>
              <a:t>Situation awareness </a:t>
            </a:r>
          </a:p>
          <a:p>
            <a:pPr marL="342900">
              <a:lnSpc>
                <a:spcPct val="110000"/>
              </a:lnSpc>
              <a:spcBef>
                <a:spcPts val="0"/>
              </a:spcBef>
              <a:spcAft>
                <a:spcPts val="1200"/>
              </a:spcAft>
              <a:buClrTx/>
              <a:buSzPct val="100000"/>
              <a:buFont typeface="Wingdings" panose="05000000000000000000" pitchFamily="2" charset="2"/>
              <a:buChar char="v"/>
            </a:pPr>
            <a:r>
              <a:rPr lang="en-GB" sz="2400" dirty="0">
                <a:solidFill>
                  <a:schemeClr val="accent2"/>
                </a:solidFill>
              </a:rPr>
              <a:t>Teamwork and communication</a:t>
            </a:r>
          </a:p>
          <a:p>
            <a:pPr marL="342900">
              <a:lnSpc>
                <a:spcPct val="110000"/>
              </a:lnSpc>
              <a:spcBef>
                <a:spcPts val="0"/>
              </a:spcBef>
              <a:spcAft>
                <a:spcPts val="1200"/>
              </a:spcAft>
              <a:buClrTx/>
              <a:buSzPct val="100000"/>
              <a:buFont typeface="Wingdings" panose="05000000000000000000" pitchFamily="2" charset="2"/>
              <a:buChar char="v"/>
            </a:pPr>
            <a:r>
              <a:rPr lang="en-GB" sz="2400" dirty="0">
                <a:solidFill>
                  <a:schemeClr val="accent2"/>
                </a:solidFill>
              </a:rPr>
              <a:t>Task management </a:t>
            </a:r>
          </a:p>
          <a:p>
            <a:pPr marL="342900">
              <a:lnSpc>
                <a:spcPct val="110000"/>
              </a:lnSpc>
              <a:spcBef>
                <a:spcPts val="0"/>
              </a:spcBef>
              <a:spcAft>
                <a:spcPts val="1200"/>
              </a:spcAft>
              <a:buClrTx/>
              <a:buSzPct val="100000"/>
              <a:buFont typeface="Wingdings" panose="05000000000000000000" pitchFamily="2" charset="2"/>
              <a:buChar char="v"/>
            </a:pPr>
            <a:r>
              <a:rPr lang="en-GB" sz="2400" dirty="0">
                <a:solidFill>
                  <a:schemeClr val="accent2"/>
                </a:solidFill>
              </a:rPr>
              <a:t>Decision-making</a:t>
            </a:r>
          </a:p>
          <a:p>
            <a:pPr marL="342900">
              <a:lnSpc>
                <a:spcPct val="110000"/>
              </a:lnSpc>
              <a:spcBef>
                <a:spcPts val="0"/>
              </a:spcBef>
              <a:spcAft>
                <a:spcPts val="1200"/>
              </a:spcAft>
              <a:buClrTx/>
              <a:buSzPct val="100000"/>
              <a:buFont typeface="Wingdings" panose="05000000000000000000" pitchFamily="2" charset="2"/>
              <a:buChar char="v"/>
            </a:pPr>
            <a:endParaRPr lang="en-GB" sz="2400" dirty="0">
              <a:solidFill>
                <a:schemeClr val="accent2"/>
              </a:solidFill>
            </a:endParaRPr>
          </a:p>
          <a:p>
            <a:pPr marL="342900">
              <a:lnSpc>
                <a:spcPct val="110000"/>
              </a:lnSpc>
              <a:spcBef>
                <a:spcPts val="0"/>
              </a:spcBef>
              <a:spcAft>
                <a:spcPts val="1200"/>
              </a:spcAft>
              <a:buClrTx/>
              <a:buSzPct val="100000"/>
              <a:buFont typeface="Wingdings" panose="05000000000000000000" pitchFamily="2" charset="2"/>
              <a:buChar char="v"/>
            </a:pPr>
            <a:endParaRPr lang="en-GB" sz="2400" dirty="0">
              <a:solidFill>
                <a:schemeClr val="accent2"/>
              </a:solidFill>
            </a:endParaRPr>
          </a:p>
          <a:p>
            <a:pPr marL="342900">
              <a:lnSpc>
                <a:spcPct val="110000"/>
              </a:lnSpc>
              <a:spcBef>
                <a:spcPts val="0"/>
              </a:spcBef>
              <a:spcAft>
                <a:spcPts val="1200"/>
              </a:spcAft>
              <a:buClrTx/>
              <a:buSzPct val="100000"/>
              <a:buFont typeface="Wingdings" panose="05000000000000000000" pitchFamily="2" charset="2"/>
              <a:buChar char="v"/>
            </a:pPr>
            <a:endParaRPr lang="en-GB" sz="2400" dirty="0">
              <a:solidFill>
                <a:schemeClr val="accent2"/>
              </a:solidFill>
            </a:endParaRPr>
          </a:p>
        </p:txBody>
      </p:sp>
      <p:sp>
        <p:nvSpPr>
          <p:cNvPr id="4" name="Content Placeholder 2">
            <a:extLst>
              <a:ext uri="{FF2B5EF4-FFF2-40B4-BE49-F238E27FC236}">
                <a16:creationId xmlns:a16="http://schemas.microsoft.com/office/drawing/2014/main" id="{B5FBCF85-3890-C037-243C-6CF47CE27C20}"/>
              </a:ext>
            </a:extLst>
          </p:cNvPr>
          <p:cNvSpPr txBox="1">
            <a:spLocks/>
          </p:cNvSpPr>
          <p:nvPr/>
        </p:nvSpPr>
        <p:spPr>
          <a:xfrm>
            <a:off x="755841" y="1008336"/>
            <a:ext cx="11192009" cy="1744365"/>
          </a:xfrm>
          <a:prstGeom prst="roundRect">
            <a:avLst>
              <a:gd name="adj" fmla="val 10421"/>
            </a:avLst>
          </a:prstGeom>
          <a:solidFill>
            <a:schemeClr val="bg1"/>
          </a:solidFill>
          <a:ln w="57150">
            <a:solidFill>
              <a:schemeClr val="accent1"/>
            </a:solid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Arial"/>
                <a:ea typeface="Arial"/>
                <a:cs typeface="Arial"/>
                <a:sym typeface="Arial"/>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Arial"/>
                <a:ea typeface="Arial"/>
                <a:cs typeface="Arial"/>
                <a:sym typeface="Arial"/>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0" indent="0" algn="ctr">
              <a:lnSpc>
                <a:spcPct val="120000"/>
              </a:lnSpc>
              <a:spcBef>
                <a:spcPts val="600"/>
              </a:spcBef>
              <a:spcAft>
                <a:spcPts val="600"/>
              </a:spcAft>
              <a:buClrTx/>
              <a:buSzPct val="100000"/>
              <a:buNone/>
            </a:pPr>
            <a:r>
              <a:rPr lang="en-GB" dirty="0">
                <a:solidFill>
                  <a:schemeClr val="accent2"/>
                </a:solidFill>
              </a:rPr>
              <a:t>Non-Technical Skills (NTS) are social, cognitive and personal skills that can enhance the way you or your staff carry out technical skills, tasks and procedures</a:t>
            </a:r>
            <a:r>
              <a:rPr lang="en-GB" u="sng" dirty="0">
                <a:solidFill>
                  <a:schemeClr val="accent2"/>
                </a:solidFill>
              </a:rPr>
              <a:t>.</a:t>
            </a:r>
            <a:endParaRPr lang="en-GB" dirty="0">
              <a:solidFill>
                <a:schemeClr val="accent2"/>
              </a:solidFill>
            </a:endParaRPr>
          </a:p>
        </p:txBody>
      </p:sp>
    </p:spTree>
    <p:extLst>
      <p:ext uri="{BB962C8B-B14F-4D97-AF65-F5344CB8AC3E}">
        <p14:creationId xmlns:p14="http://schemas.microsoft.com/office/powerpoint/2010/main" val="2993382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34D1DB-C757-5E1C-5D34-6EE3A6A093B4}"/>
              </a:ext>
            </a:extLst>
          </p:cNvPr>
          <p:cNvSpPr txBox="1">
            <a:spLocks/>
          </p:cNvSpPr>
          <p:nvPr/>
        </p:nvSpPr>
        <p:spPr>
          <a:xfrm>
            <a:off x="587050" y="178749"/>
            <a:ext cx="1136080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600" b="1" dirty="0">
                <a:solidFill>
                  <a:srgbClr val="C00000"/>
                </a:solidFill>
                <a:latin typeface="Montserrat Medium" panose="020F0502020204030204" pitchFamily="34" charset="0"/>
              </a:rPr>
              <a:t>NON-TECHNICAL SKILLS</a:t>
            </a:r>
            <a:br>
              <a:rPr lang="fr-FR" sz="1800" b="1" dirty="0">
                <a:solidFill>
                  <a:srgbClr val="C00000"/>
                </a:solidFill>
                <a:latin typeface="Montserrat Medium" panose="00000600000000000000" pitchFamily="2" charset="0"/>
              </a:rPr>
            </a:br>
            <a:endParaRPr lang="en-US" sz="1800" b="1" dirty="0">
              <a:solidFill>
                <a:srgbClr val="C00000"/>
              </a:solidFill>
              <a:latin typeface="Montserrat Medium" panose="020F0502020204030204" pitchFamily="34" charset="0"/>
            </a:endParaRPr>
          </a:p>
        </p:txBody>
      </p:sp>
      <p:sp>
        <p:nvSpPr>
          <p:cNvPr id="3" name="Content Placeholder 2">
            <a:extLst>
              <a:ext uri="{FF2B5EF4-FFF2-40B4-BE49-F238E27FC236}">
                <a16:creationId xmlns:a16="http://schemas.microsoft.com/office/drawing/2014/main" id="{B728AA7E-A659-1768-64A6-192034427CA1}"/>
              </a:ext>
            </a:extLst>
          </p:cNvPr>
          <p:cNvSpPr txBox="1">
            <a:spLocks/>
          </p:cNvSpPr>
          <p:nvPr/>
        </p:nvSpPr>
        <p:spPr>
          <a:xfrm>
            <a:off x="936196" y="3742146"/>
            <a:ext cx="11255804" cy="2286304"/>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Arial"/>
                <a:ea typeface="Arial"/>
                <a:cs typeface="Arial"/>
                <a:sym typeface="Arial"/>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Arial"/>
                <a:ea typeface="Arial"/>
                <a:cs typeface="Arial"/>
                <a:sym typeface="Arial"/>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0" indent="0">
              <a:lnSpc>
                <a:spcPct val="110000"/>
              </a:lnSpc>
              <a:spcBef>
                <a:spcPts val="0"/>
              </a:spcBef>
              <a:spcAft>
                <a:spcPts val="1200"/>
              </a:spcAft>
              <a:buClrTx/>
              <a:buSzPct val="100000"/>
              <a:buNone/>
            </a:pPr>
            <a:r>
              <a:rPr lang="en-GB" sz="2400" u="sng" dirty="0">
                <a:solidFill>
                  <a:schemeClr val="accent2"/>
                </a:solidFill>
              </a:rPr>
              <a:t>Exist in all human workplaces, industries, scenes and events</a:t>
            </a:r>
          </a:p>
          <a:p>
            <a:pPr marL="342900">
              <a:lnSpc>
                <a:spcPct val="110000"/>
              </a:lnSpc>
              <a:spcBef>
                <a:spcPts val="0"/>
              </a:spcBef>
              <a:spcAft>
                <a:spcPts val="600"/>
              </a:spcAft>
              <a:buClrTx/>
              <a:buSzPct val="100000"/>
              <a:buFont typeface="Wingdings" panose="05000000000000000000" pitchFamily="2" charset="2"/>
              <a:buChar char="v"/>
            </a:pPr>
            <a:r>
              <a:rPr lang="en-GB" sz="2400" dirty="0">
                <a:solidFill>
                  <a:schemeClr val="accent2"/>
                </a:solidFill>
              </a:rPr>
              <a:t>Situation awareness </a:t>
            </a:r>
          </a:p>
          <a:p>
            <a:pPr marL="342900">
              <a:lnSpc>
                <a:spcPct val="110000"/>
              </a:lnSpc>
              <a:spcBef>
                <a:spcPts val="0"/>
              </a:spcBef>
              <a:spcAft>
                <a:spcPts val="600"/>
              </a:spcAft>
              <a:buClrTx/>
              <a:buSzPct val="100000"/>
              <a:buFont typeface="Wingdings" panose="05000000000000000000" pitchFamily="2" charset="2"/>
              <a:buChar char="v"/>
            </a:pPr>
            <a:r>
              <a:rPr lang="en-GB" sz="2400" dirty="0">
                <a:solidFill>
                  <a:schemeClr val="accent2"/>
                </a:solidFill>
              </a:rPr>
              <a:t>Teamwork and communication</a:t>
            </a:r>
          </a:p>
          <a:p>
            <a:pPr marL="342900">
              <a:lnSpc>
                <a:spcPct val="110000"/>
              </a:lnSpc>
              <a:spcBef>
                <a:spcPts val="0"/>
              </a:spcBef>
              <a:spcAft>
                <a:spcPts val="600"/>
              </a:spcAft>
              <a:buClrTx/>
              <a:buSzPct val="100000"/>
              <a:buFont typeface="Wingdings" panose="05000000000000000000" pitchFamily="2" charset="2"/>
              <a:buChar char="v"/>
            </a:pPr>
            <a:r>
              <a:rPr lang="en-GB" sz="2400" dirty="0">
                <a:solidFill>
                  <a:schemeClr val="accent2"/>
                </a:solidFill>
              </a:rPr>
              <a:t>Task management </a:t>
            </a:r>
          </a:p>
          <a:p>
            <a:pPr marL="342900">
              <a:lnSpc>
                <a:spcPct val="110000"/>
              </a:lnSpc>
              <a:spcBef>
                <a:spcPts val="0"/>
              </a:spcBef>
              <a:spcAft>
                <a:spcPts val="600"/>
              </a:spcAft>
              <a:buClrTx/>
              <a:buSzPct val="100000"/>
              <a:buFont typeface="Wingdings" panose="05000000000000000000" pitchFamily="2" charset="2"/>
              <a:buChar char="v"/>
            </a:pPr>
            <a:r>
              <a:rPr lang="en-GB" sz="2400" dirty="0">
                <a:solidFill>
                  <a:schemeClr val="accent2"/>
                </a:solidFill>
              </a:rPr>
              <a:t>Decision-making</a:t>
            </a:r>
          </a:p>
          <a:p>
            <a:pPr marL="342900">
              <a:lnSpc>
                <a:spcPct val="110000"/>
              </a:lnSpc>
              <a:spcBef>
                <a:spcPts val="0"/>
              </a:spcBef>
              <a:spcAft>
                <a:spcPts val="1200"/>
              </a:spcAft>
              <a:buClrTx/>
              <a:buSzPct val="100000"/>
              <a:buFont typeface="Wingdings" panose="05000000000000000000" pitchFamily="2" charset="2"/>
              <a:buChar char="v"/>
            </a:pPr>
            <a:endParaRPr lang="en-GB" sz="2400" dirty="0">
              <a:solidFill>
                <a:schemeClr val="accent2"/>
              </a:solidFill>
            </a:endParaRPr>
          </a:p>
          <a:p>
            <a:pPr marL="342900">
              <a:lnSpc>
                <a:spcPct val="110000"/>
              </a:lnSpc>
              <a:spcBef>
                <a:spcPts val="0"/>
              </a:spcBef>
              <a:spcAft>
                <a:spcPts val="1200"/>
              </a:spcAft>
              <a:buClrTx/>
              <a:buSzPct val="100000"/>
              <a:buFont typeface="Wingdings" panose="05000000000000000000" pitchFamily="2" charset="2"/>
              <a:buChar char="v"/>
            </a:pPr>
            <a:endParaRPr lang="en-GB" sz="2400" dirty="0">
              <a:solidFill>
                <a:schemeClr val="accent2"/>
              </a:solidFill>
            </a:endParaRPr>
          </a:p>
          <a:p>
            <a:pPr marL="342900">
              <a:lnSpc>
                <a:spcPct val="110000"/>
              </a:lnSpc>
              <a:spcBef>
                <a:spcPts val="0"/>
              </a:spcBef>
              <a:spcAft>
                <a:spcPts val="1200"/>
              </a:spcAft>
              <a:buClrTx/>
              <a:buSzPct val="100000"/>
              <a:buFont typeface="Wingdings" panose="05000000000000000000" pitchFamily="2" charset="2"/>
              <a:buChar char="v"/>
            </a:pPr>
            <a:endParaRPr lang="en-GB" sz="2400" dirty="0">
              <a:solidFill>
                <a:schemeClr val="accent2"/>
              </a:solidFill>
            </a:endParaRPr>
          </a:p>
        </p:txBody>
      </p:sp>
      <p:sp>
        <p:nvSpPr>
          <p:cNvPr id="4" name="Content Placeholder 2">
            <a:extLst>
              <a:ext uri="{FF2B5EF4-FFF2-40B4-BE49-F238E27FC236}">
                <a16:creationId xmlns:a16="http://schemas.microsoft.com/office/drawing/2014/main" id="{B5FBCF85-3890-C037-243C-6CF47CE27C20}"/>
              </a:ext>
            </a:extLst>
          </p:cNvPr>
          <p:cNvSpPr txBox="1">
            <a:spLocks/>
          </p:cNvSpPr>
          <p:nvPr/>
        </p:nvSpPr>
        <p:spPr>
          <a:xfrm>
            <a:off x="755841" y="1008337"/>
            <a:ext cx="11192009" cy="1401376"/>
          </a:xfrm>
          <a:prstGeom prst="roundRect">
            <a:avLst>
              <a:gd name="adj" fmla="val 10421"/>
            </a:avLst>
          </a:prstGeom>
          <a:solidFill>
            <a:schemeClr val="bg1"/>
          </a:solidFill>
          <a:ln w="57150">
            <a:solidFill>
              <a:schemeClr val="accent1"/>
            </a:solid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Arial"/>
                <a:ea typeface="Arial"/>
                <a:cs typeface="Arial"/>
                <a:sym typeface="Arial"/>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Arial"/>
                <a:ea typeface="Arial"/>
                <a:cs typeface="Arial"/>
                <a:sym typeface="Arial"/>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0" indent="0" algn="ctr">
              <a:lnSpc>
                <a:spcPct val="110000"/>
              </a:lnSpc>
              <a:spcBef>
                <a:spcPts val="0"/>
              </a:spcBef>
              <a:spcAft>
                <a:spcPts val="600"/>
              </a:spcAft>
              <a:buClrTx/>
              <a:buSzPct val="100000"/>
              <a:buNone/>
            </a:pPr>
            <a:r>
              <a:rPr lang="en-GB" sz="2600" dirty="0">
                <a:solidFill>
                  <a:schemeClr val="accent2"/>
                </a:solidFill>
              </a:rPr>
              <a:t>Non-Technical Skills (NTS) are social, cognitive and personal skills that can enhance the way you or your staff carry out technical skills, tasks and procedures.</a:t>
            </a:r>
          </a:p>
        </p:txBody>
      </p:sp>
      <p:pic>
        <p:nvPicPr>
          <p:cNvPr id="12" name="Picture 11">
            <a:extLst>
              <a:ext uri="{FF2B5EF4-FFF2-40B4-BE49-F238E27FC236}">
                <a16:creationId xmlns:a16="http://schemas.microsoft.com/office/drawing/2014/main" id="{79F44D85-E332-4B12-F76A-5FCF42749B31}"/>
              </a:ext>
            </a:extLst>
          </p:cNvPr>
          <p:cNvPicPr>
            <a:picLocks noChangeAspect="1"/>
          </p:cNvPicPr>
          <p:nvPr/>
        </p:nvPicPr>
        <p:blipFill>
          <a:blip r:embed="rId3"/>
          <a:stretch>
            <a:fillRect/>
          </a:stretch>
        </p:blipFill>
        <p:spPr>
          <a:xfrm>
            <a:off x="755840" y="2542279"/>
            <a:ext cx="11192009" cy="1067301"/>
          </a:xfrm>
          <a:prstGeom prst="rect">
            <a:avLst/>
          </a:prstGeom>
          <a:ln w="38100">
            <a:solidFill>
              <a:schemeClr val="accent1"/>
            </a:solidFill>
          </a:ln>
        </p:spPr>
      </p:pic>
    </p:spTree>
    <p:extLst>
      <p:ext uri="{BB962C8B-B14F-4D97-AF65-F5344CB8AC3E}">
        <p14:creationId xmlns:p14="http://schemas.microsoft.com/office/powerpoint/2010/main" val="4039872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96">
            <a:extLst>
              <a:ext uri="{FF2B5EF4-FFF2-40B4-BE49-F238E27FC236}">
                <a16:creationId xmlns:a16="http://schemas.microsoft.com/office/drawing/2014/main" id="{80445FFD-B129-4FCD-21D6-2FD23F512A4E}"/>
              </a:ext>
            </a:extLst>
          </p:cNvPr>
          <p:cNvGrpSpPr/>
          <p:nvPr/>
        </p:nvGrpSpPr>
        <p:grpSpPr>
          <a:xfrm>
            <a:off x="2176072" y="0"/>
            <a:ext cx="7416000" cy="6269845"/>
            <a:chOff x="0" y="0"/>
            <a:chExt cx="3560874" cy="3487902"/>
          </a:xfrm>
        </p:grpSpPr>
        <p:sp>
          <p:nvSpPr>
            <p:cNvPr id="6" name="Shape 594">
              <a:extLst>
                <a:ext uri="{FF2B5EF4-FFF2-40B4-BE49-F238E27FC236}">
                  <a16:creationId xmlns:a16="http://schemas.microsoft.com/office/drawing/2014/main" id="{08654DE5-BC01-7BEE-8011-5214A940D06E}"/>
                </a:ext>
              </a:extLst>
            </p:cNvPr>
            <p:cNvSpPr/>
            <p:nvPr/>
          </p:nvSpPr>
          <p:spPr>
            <a:xfrm>
              <a:off x="-1" y="0"/>
              <a:ext cx="3560876" cy="3487903"/>
            </a:xfrm>
            <a:prstGeom prst="ellipse">
              <a:avLst/>
            </a:prstGeom>
            <a:solidFill>
              <a:srgbClr val="FFFFFF"/>
            </a:solidFill>
            <a:ln w="50800" cap="flat">
              <a:solidFill>
                <a:srgbClr val="004479"/>
              </a:solidFill>
              <a:prstDash val="solid"/>
              <a:round/>
            </a:ln>
            <a:effectLst>
              <a:outerShdw blurRad="38100" dist="23000" dir="5400000" rotWithShape="0">
                <a:srgbClr val="000000">
                  <a:alpha val="35000"/>
                </a:srgbClr>
              </a:outerShdw>
            </a:effectLst>
          </p:spPr>
          <p:txBody>
            <a:bodyPr wrap="square" lIns="45718" tIns="45718" rIns="45718" bIns="45718" numCol="1" anchor="ctr">
              <a:noAutofit/>
            </a:bodyPr>
            <a:lstStyle/>
            <a:p>
              <a:pPr>
                <a:defRPr>
                  <a:latin typeface="+mn-lt"/>
                  <a:ea typeface="+mn-ea"/>
                  <a:cs typeface="+mn-cs"/>
                  <a:sym typeface="Calibri"/>
                </a:defRPr>
              </a:pPr>
              <a:endParaRPr/>
            </a:p>
          </p:txBody>
        </p:sp>
        <p:pic>
          <p:nvPicPr>
            <p:cNvPr id="7" name="image14.jpeg">
              <a:extLst>
                <a:ext uri="{FF2B5EF4-FFF2-40B4-BE49-F238E27FC236}">
                  <a16:creationId xmlns:a16="http://schemas.microsoft.com/office/drawing/2014/main" id="{C6B65485-0A45-1595-ED0E-ED744CAE82ED}"/>
                </a:ext>
              </a:extLst>
            </p:cNvPr>
            <p:cNvPicPr>
              <a:picLocks noChangeAspect="1"/>
            </p:cNvPicPr>
            <p:nvPr/>
          </p:nvPicPr>
          <p:blipFill>
            <a:blip r:embed="rId3"/>
            <a:stretch>
              <a:fillRect/>
            </a:stretch>
          </p:blipFill>
          <p:spPr>
            <a:xfrm>
              <a:off x="277949" y="263777"/>
              <a:ext cx="3004976" cy="2960348"/>
            </a:xfrm>
            <a:prstGeom prst="ellipse">
              <a:avLst/>
            </a:prstGeom>
            <a:ln w="12700" cap="flat">
              <a:noFill/>
              <a:miter lim="400000"/>
            </a:ln>
            <a:effectLst/>
          </p:spPr>
        </p:pic>
      </p:grpSp>
    </p:spTree>
    <p:extLst>
      <p:ext uri="{BB962C8B-B14F-4D97-AF65-F5344CB8AC3E}">
        <p14:creationId xmlns:p14="http://schemas.microsoft.com/office/powerpoint/2010/main" val="716779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34D1DB-C757-5E1C-5D34-6EE3A6A093B4}"/>
              </a:ext>
            </a:extLst>
          </p:cNvPr>
          <p:cNvSpPr txBox="1">
            <a:spLocks/>
          </p:cNvSpPr>
          <p:nvPr/>
        </p:nvSpPr>
        <p:spPr>
          <a:xfrm>
            <a:off x="587050" y="178749"/>
            <a:ext cx="1136080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600" b="1" dirty="0">
                <a:solidFill>
                  <a:srgbClr val="C00000"/>
                </a:solidFill>
                <a:latin typeface="Montserrat Medium" panose="020F0502020204030204" pitchFamily="34" charset="0"/>
              </a:rPr>
              <a:t>SITUATIONAL AWARENESS</a:t>
            </a:r>
            <a:br>
              <a:rPr lang="fr-FR" sz="1800" b="1" dirty="0">
                <a:solidFill>
                  <a:srgbClr val="C00000"/>
                </a:solidFill>
                <a:latin typeface="Montserrat Medium" panose="00000600000000000000" pitchFamily="2" charset="0"/>
              </a:rPr>
            </a:br>
            <a:endParaRPr lang="en-US" sz="1800" b="1" dirty="0">
              <a:solidFill>
                <a:srgbClr val="C00000"/>
              </a:solidFill>
              <a:latin typeface="Montserrat Medium" panose="020F0502020204030204" pitchFamily="34" charset="0"/>
            </a:endParaRPr>
          </a:p>
        </p:txBody>
      </p:sp>
      <p:sp>
        <p:nvSpPr>
          <p:cNvPr id="8" name="Rectangle: Rounded Corners 7">
            <a:extLst>
              <a:ext uri="{FF2B5EF4-FFF2-40B4-BE49-F238E27FC236}">
                <a16:creationId xmlns:a16="http://schemas.microsoft.com/office/drawing/2014/main" id="{AE5CEEBD-A303-7469-45DF-7EAF7D241ED0}"/>
              </a:ext>
            </a:extLst>
          </p:cNvPr>
          <p:cNvSpPr/>
          <p:nvPr/>
        </p:nvSpPr>
        <p:spPr>
          <a:xfrm>
            <a:off x="711200" y="1117600"/>
            <a:ext cx="4279900" cy="15494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Aft>
                <a:spcPts val="1800"/>
              </a:spcAft>
            </a:pPr>
            <a:r>
              <a:rPr lang="fr-FR" sz="3200" b="1" u="sng" dirty="0"/>
              <a:t>WHAT?</a:t>
            </a:r>
          </a:p>
          <a:p>
            <a:pPr algn="ctr"/>
            <a:r>
              <a:rPr lang="fr-FR" sz="2400" dirty="0"/>
              <a:t>GATHER INFORMATION</a:t>
            </a:r>
            <a:endParaRPr lang="fr-FR" dirty="0"/>
          </a:p>
        </p:txBody>
      </p:sp>
      <p:sp>
        <p:nvSpPr>
          <p:cNvPr id="11" name="Rectangle: Rounded Corners 10">
            <a:extLst>
              <a:ext uri="{FF2B5EF4-FFF2-40B4-BE49-F238E27FC236}">
                <a16:creationId xmlns:a16="http://schemas.microsoft.com/office/drawing/2014/main" id="{462AB81D-4DBC-1E37-355A-436A79B76597}"/>
              </a:ext>
            </a:extLst>
          </p:cNvPr>
          <p:cNvSpPr/>
          <p:nvPr/>
        </p:nvSpPr>
        <p:spPr>
          <a:xfrm>
            <a:off x="6890500" y="1117600"/>
            <a:ext cx="4279900" cy="15494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Aft>
                <a:spcPts val="1200"/>
              </a:spcAft>
            </a:pPr>
            <a:r>
              <a:rPr lang="fr-FR" sz="3200" b="1" u="sng" dirty="0"/>
              <a:t>SO WHAT?</a:t>
            </a:r>
          </a:p>
          <a:p>
            <a:pPr algn="ctr"/>
            <a:r>
              <a:rPr lang="fr-FR" sz="2400" dirty="0"/>
              <a:t>RECOGNISE AND INTERPRET</a:t>
            </a:r>
            <a:endParaRPr lang="fr-FR" dirty="0"/>
          </a:p>
        </p:txBody>
      </p:sp>
      <p:cxnSp>
        <p:nvCxnSpPr>
          <p:cNvPr id="12" name="Straight Arrow Connector 11">
            <a:extLst>
              <a:ext uri="{FF2B5EF4-FFF2-40B4-BE49-F238E27FC236}">
                <a16:creationId xmlns:a16="http://schemas.microsoft.com/office/drawing/2014/main" id="{D915C477-1C76-144E-19EA-A12961F959EA}"/>
              </a:ext>
            </a:extLst>
          </p:cNvPr>
          <p:cNvCxnSpPr/>
          <p:nvPr/>
        </p:nvCxnSpPr>
        <p:spPr>
          <a:xfrm>
            <a:off x="5130800" y="1892300"/>
            <a:ext cx="1620000" cy="0"/>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9E521679-5ACB-7842-F217-08108755EB4A}"/>
              </a:ext>
            </a:extLst>
          </p:cNvPr>
          <p:cNvCxnSpPr>
            <a:cxnSpLocks/>
          </p:cNvCxnSpPr>
          <p:nvPr/>
        </p:nvCxnSpPr>
        <p:spPr>
          <a:xfrm>
            <a:off x="8877300" y="2768600"/>
            <a:ext cx="0" cy="685800"/>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15" name="Rectangle: Rounded Corners 14">
            <a:extLst>
              <a:ext uri="{FF2B5EF4-FFF2-40B4-BE49-F238E27FC236}">
                <a16:creationId xmlns:a16="http://schemas.microsoft.com/office/drawing/2014/main" id="{EBB3E263-BB7E-B940-7541-123A96CD03EF}"/>
              </a:ext>
            </a:extLst>
          </p:cNvPr>
          <p:cNvSpPr/>
          <p:nvPr/>
        </p:nvSpPr>
        <p:spPr>
          <a:xfrm>
            <a:off x="6890500" y="3556000"/>
            <a:ext cx="4279900" cy="15494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Aft>
                <a:spcPts val="1200"/>
              </a:spcAft>
            </a:pPr>
            <a:r>
              <a:rPr lang="fr-FR" sz="3200" b="1" u="sng" dirty="0"/>
              <a:t>WHAT IF?</a:t>
            </a:r>
          </a:p>
          <a:p>
            <a:pPr algn="ctr"/>
            <a:r>
              <a:rPr lang="fr-FR" sz="2400" dirty="0"/>
              <a:t>ANTICIPATE AND PREPARE</a:t>
            </a:r>
            <a:endParaRPr lang="fr-FR" dirty="0"/>
          </a:p>
        </p:txBody>
      </p:sp>
      <p:sp>
        <p:nvSpPr>
          <p:cNvPr id="16" name="Rectangle: Rounded Corners 15">
            <a:extLst>
              <a:ext uri="{FF2B5EF4-FFF2-40B4-BE49-F238E27FC236}">
                <a16:creationId xmlns:a16="http://schemas.microsoft.com/office/drawing/2014/main" id="{2E763230-D04A-34D6-DFD1-20BB839CF1B6}"/>
              </a:ext>
            </a:extLst>
          </p:cNvPr>
          <p:cNvSpPr/>
          <p:nvPr/>
        </p:nvSpPr>
        <p:spPr>
          <a:xfrm>
            <a:off x="711200" y="3556000"/>
            <a:ext cx="4279900" cy="15494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Aft>
                <a:spcPts val="1200"/>
              </a:spcAft>
            </a:pPr>
            <a:r>
              <a:rPr lang="fr-FR" sz="3200" b="1" u="sng" dirty="0"/>
              <a:t>NOW WHAT?</a:t>
            </a:r>
          </a:p>
          <a:p>
            <a:pPr algn="ctr"/>
            <a:r>
              <a:rPr lang="fr-FR" sz="2400" dirty="0"/>
              <a:t>RESPOND AND ADAPT TO CHANGE</a:t>
            </a:r>
            <a:endParaRPr lang="fr-FR" dirty="0"/>
          </a:p>
        </p:txBody>
      </p:sp>
      <p:cxnSp>
        <p:nvCxnSpPr>
          <p:cNvPr id="17" name="Straight Arrow Connector 16">
            <a:extLst>
              <a:ext uri="{FF2B5EF4-FFF2-40B4-BE49-F238E27FC236}">
                <a16:creationId xmlns:a16="http://schemas.microsoft.com/office/drawing/2014/main" id="{36E9CEA8-7C70-25EC-6C0D-C581C05731B0}"/>
              </a:ext>
            </a:extLst>
          </p:cNvPr>
          <p:cNvCxnSpPr>
            <a:cxnSpLocks/>
          </p:cNvCxnSpPr>
          <p:nvPr/>
        </p:nvCxnSpPr>
        <p:spPr>
          <a:xfrm flipH="1">
            <a:off x="5130800" y="2489200"/>
            <a:ext cx="1620000" cy="965200"/>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20" name="Rectangle: Rounded Corners 19">
            <a:extLst>
              <a:ext uri="{FF2B5EF4-FFF2-40B4-BE49-F238E27FC236}">
                <a16:creationId xmlns:a16="http://schemas.microsoft.com/office/drawing/2014/main" id="{40260C8C-969A-A21A-A1E2-FCCB5597F4A8}"/>
              </a:ext>
            </a:extLst>
          </p:cNvPr>
          <p:cNvSpPr/>
          <p:nvPr/>
        </p:nvSpPr>
        <p:spPr>
          <a:xfrm>
            <a:off x="3800850" y="5476984"/>
            <a:ext cx="4279900" cy="7747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Aft>
                <a:spcPts val="1200"/>
              </a:spcAft>
            </a:pPr>
            <a:r>
              <a:rPr lang="fr-FR" sz="3200" b="1" u="sng" dirty="0"/>
              <a:t>TIME AWARENESS</a:t>
            </a:r>
            <a:endParaRPr lang="fr-FR" dirty="0"/>
          </a:p>
        </p:txBody>
      </p:sp>
    </p:spTree>
    <p:extLst>
      <p:ext uri="{BB962C8B-B14F-4D97-AF65-F5344CB8AC3E}">
        <p14:creationId xmlns:p14="http://schemas.microsoft.com/office/powerpoint/2010/main" val="2397829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5" grpId="0" animBg="1"/>
      <p:bldP spid="16" grpId="0" animBg="1"/>
      <p:bldP spid="20"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34D1DB-C757-5E1C-5D34-6EE3A6A093B4}"/>
              </a:ext>
            </a:extLst>
          </p:cNvPr>
          <p:cNvSpPr txBox="1">
            <a:spLocks/>
          </p:cNvSpPr>
          <p:nvPr/>
        </p:nvSpPr>
        <p:spPr>
          <a:xfrm>
            <a:off x="587050" y="178749"/>
            <a:ext cx="1136080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600" b="1" dirty="0">
                <a:solidFill>
                  <a:srgbClr val="C00000"/>
                </a:solidFill>
                <a:latin typeface="Montserrat Medium" panose="020F0502020204030204" pitchFamily="34" charset="0"/>
              </a:rPr>
              <a:t>TEAMWORK AND COMMUNICATION</a:t>
            </a:r>
            <a:br>
              <a:rPr lang="fr-FR" sz="1800" b="1" dirty="0">
                <a:solidFill>
                  <a:srgbClr val="C00000"/>
                </a:solidFill>
                <a:latin typeface="Montserrat Medium" panose="00000600000000000000" pitchFamily="2" charset="0"/>
              </a:rPr>
            </a:br>
            <a:endParaRPr lang="en-US" sz="1800" b="1" dirty="0">
              <a:solidFill>
                <a:srgbClr val="C00000"/>
              </a:solidFill>
              <a:latin typeface="Montserrat Medium" panose="020F0502020204030204" pitchFamily="34" charset="0"/>
            </a:endParaRPr>
          </a:p>
        </p:txBody>
      </p:sp>
      <p:sp>
        <p:nvSpPr>
          <p:cNvPr id="3" name="Rectangle: Rounded Corners 2">
            <a:extLst>
              <a:ext uri="{FF2B5EF4-FFF2-40B4-BE49-F238E27FC236}">
                <a16:creationId xmlns:a16="http://schemas.microsoft.com/office/drawing/2014/main" id="{BC2FF551-0ED5-23AF-0D71-2072C8B82D1F}"/>
              </a:ext>
            </a:extLst>
          </p:cNvPr>
          <p:cNvSpPr/>
          <p:nvPr/>
        </p:nvSpPr>
        <p:spPr>
          <a:xfrm>
            <a:off x="3232298" y="963825"/>
            <a:ext cx="8537944" cy="801179"/>
          </a:xfrm>
          <a:prstGeom prst="roundRect">
            <a:avLst/>
          </a:prstGeom>
          <a:solidFill>
            <a:srgbClr val="EF7D85"/>
          </a:solidFill>
        </p:spPr>
        <p:style>
          <a:lnRef idx="2">
            <a:schemeClr val="accent1">
              <a:shade val="15000"/>
            </a:schemeClr>
          </a:lnRef>
          <a:fillRef idx="1">
            <a:schemeClr val="accent1"/>
          </a:fillRef>
          <a:effectRef idx="0">
            <a:schemeClr val="accent1"/>
          </a:effectRef>
          <a:fontRef idx="minor">
            <a:schemeClr val="lt1"/>
          </a:fontRef>
        </p:style>
        <p:txBody>
          <a:bodyPr numCol="2" rtlCol="0" anchor="t">
            <a:normAutofit/>
          </a:bodyPr>
          <a:lstStyle/>
          <a:p>
            <a:pPr marL="542925" indent="-285750">
              <a:lnSpc>
                <a:spcPct val="110000"/>
              </a:lnSpc>
              <a:buFont typeface="Wingdings" panose="05000000000000000000" pitchFamily="2" charset="2"/>
              <a:buChar char="q"/>
            </a:pPr>
            <a:r>
              <a:rPr lang="en-GB" sz="1600" b="1" dirty="0">
                <a:solidFill>
                  <a:schemeClr val="accent2"/>
                </a:solidFill>
              </a:rPr>
              <a:t>Confirm team roles/responsibilities</a:t>
            </a:r>
          </a:p>
          <a:p>
            <a:pPr marL="542925" indent="-285750">
              <a:lnSpc>
                <a:spcPct val="110000"/>
              </a:lnSpc>
              <a:buFont typeface="Wingdings" panose="05000000000000000000" pitchFamily="2" charset="2"/>
              <a:buChar char="q"/>
            </a:pPr>
            <a:r>
              <a:rPr lang="en-GB" sz="1600" b="1" dirty="0">
                <a:solidFill>
                  <a:schemeClr val="accent2"/>
                </a:solidFill>
              </a:rPr>
              <a:t>Listen to team members</a:t>
            </a:r>
          </a:p>
          <a:p>
            <a:pPr marL="542925" indent="-285750">
              <a:lnSpc>
                <a:spcPct val="110000"/>
              </a:lnSpc>
              <a:buFont typeface="Wingdings" panose="05000000000000000000" pitchFamily="2" charset="2"/>
              <a:buChar char="q"/>
            </a:pPr>
            <a:r>
              <a:rPr lang="en-GB" sz="1600" b="1" dirty="0">
                <a:solidFill>
                  <a:schemeClr val="accent2"/>
                </a:solidFill>
              </a:rPr>
              <a:t>Discuss and take advice</a:t>
            </a:r>
          </a:p>
          <a:p>
            <a:pPr marL="542925" indent="-285750">
              <a:lnSpc>
                <a:spcPct val="110000"/>
              </a:lnSpc>
              <a:buFont typeface="Wingdings" panose="05000000000000000000" pitchFamily="2" charset="2"/>
              <a:buChar char="q"/>
            </a:pPr>
            <a:r>
              <a:rPr lang="en-GB" sz="1600" b="1" dirty="0">
                <a:solidFill>
                  <a:schemeClr val="accent2"/>
                </a:solidFill>
              </a:rPr>
              <a:t>Cooperation and harmony</a:t>
            </a:r>
            <a:endParaRPr lang="fr-FR" sz="1600" b="1" dirty="0">
              <a:solidFill>
                <a:schemeClr val="accent2"/>
              </a:solidFill>
            </a:endParaRPr>
          </a:p>
        </p:txBody>
      </p:sp>
      <p:sp>
        <p:nvSpPr>
          <p:cNvPr id="4" name="Rectangle: Rounded Corners 3">
            <a:extLst>
              <a:ext uri="{FF2B5EF4-FFF2-40B4-BE49-F238E27FC236}">
                <a16:creationId xmlns:a16="http://schemas.microsoft.com/office/drawing/2014/main" id="{7AD10C1B-1663-2C5E-A211-4971D00CC463}"/>
              </a:ext>
            </a:extLst>
          </p:cNvPr>
          <p:cNvSpPr/>
          <p:nvPr/>
        </p:nvSpPr>
        <p:spPr>
          <a:xfrm>
            <a:off x="3234087" y="2084419"/>
            <a:ext cx="8537944" cy="801179"/>
          </a:xfrm>
          <a:prstGeom prst="roundRect">
            <a:avLst/>
          </a:prstGeom>
          <a:solidFill>
            <a:srgbClr val="EF7D85"/>
          </a:solidFill>
        </p:spPr>
        <p:style>
          <a:lnRef idx="2">
            <a:schemeClr val="accent1">
              <a:shade val="15000"/>
            </a:schemeClr>
          </a:lnRef>
          <a:fillRef idx="1">
            <a:schemeClr val="accent1"/>
          </a:fillRef>
          <a:effectRef idx="0">
            <a:schemeClr val="accent1"/>
          </a:effectRef>
          <a:fontRef idx="minor">
            <a:schemeClr val="lt1"/>
          </a:fontRef>
        </p:style>
        <p:txBody>
          <a:bodyPr numCol="1" rtlCol="0" anchor="t">
            <a:normAutofit/>
          </a:bodyPr>
          <a:lstStyle/>
          <a:p>
            <a:pPr marL="542925" indent="-285750">
              <a:lnSpc>
                <a:spcPct val="110000"/>
              </a:lnSpc>
              <a:buFont typeface="Wingdings" panose="05000000000000000000" pitchFamily="2" charset="2"/>
              <a:buChar char="q"/>
            </a:pPr>
            <a:r>
              <a:rPr lang="en-GB" sz="1600" b="1" dirty="0">
                <a:solidFill>
                  <a:schemeClr val="accent2"/>
                </a:solidFill>
              </a:rPr>
              <a:t>Keeps everyone updated to ensure shared understanding</a:t>
            </a:r>
          </a:p>
          <a:p>
            <a:pPr marL="542925" indent="-285750">
              <a:lnSpc>
                <a:spcPct val="110000"/>
              </a:lnSpc>
              <a:buFont typeface="Wingdings" panose="05000000000000000000" pitchFamily="2" charset="2"/>
              <a:buChar char="q"/>
            </a:pPr>
            <a:r>
              <a:rPr lang="en-GB" sz="1600" b="1" dirty="0">
                <a:solidFill>
                  <a:schemeClr val="accent2"/>
                </a:solidFill>
              </a:rPr>
              <a:t>Communication of relevant information to individual team members</a:t>
            </a:r>
            <a:endParaRPr lang="fr-FR" sz="1600" b="1" dirty="0">
              <a:solidFill>
                <a:schemeClr val="accent2"/>
              </a:solidFill>
            </a:endParaRPr>
          </a:p>
        </p:txBody>
      </p:sp>
      <p:sp>
        <p:nvSpPr>
          <p:cNvPr id="5" name="Rectangle: Rounded Corners 4">
            <a:extLst>
              <a:ext uri="{FF2B5EF4-FFF2-40B4-BE49-F238E27FC236}">
                <a16:creationId xmlns:a16="http://schemas.microsoft.com/office/drawing/2014/main" id="{48F78B20-7D90-73BA-B460-12E5D30F5739}"/>
              </a:ext>
            </a:extLst>
          </p:cNvPr>
          <p:cNvSpPr/>
          <p:nvPr/>
        </p:nvSpPr>
        <p:spPr>
          <a:xfrm>
            <a:off x="587050" y="882506"/>
            <a:ext cx="2932327" cy="10080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dirty="0"/>
              <a:t>TEAM COORDINATION</a:t>
            </a:r>
          </a:p>
        </p:txBody>
      </p:sp>
      <p:sp>
        <p:nvSpPr>
          <p:cNvPr id="6" name="Rectangle: Rounded Corners 5">
            <a:extLst>
              <a:ext uri="{FF2B5EF4-FFF2-40B4-BE49-F238E27FC236}">
                <a16:creationId xmlns:a16="http://schemas.microsoft.com/office/drawing/2014/main" id="{C2AFE945-BF94-BFF2-E5DF-7ED9027F6245}"/>
              </a:ext>
            </a:extLst>
          </p:cNvPr>
          <p:cNvSpPr/>
          <p:nvPr/>
        </p:nvSpPr>
        <p:spPr>
          <a:xfrm>
            <a:off x="3232298" y="4290791"/>
            <a:ext cx="8537944" cy="896298"/>
          </a:xfrm>
          <a:prstGeom prst="roundRect">
            <a:avLst/>
          </a:prstGeom>
          <a:solidFill>
            <a:srgbClr val="EF7D85"/>
          </a:solidFill>
        </p:spPr>
        <p:style>
          <a:lnRef idx="2">
            <a:schemeClr val="accent1">
              <a:shade val="15000"/>
            </a:schemeClr>
          </a:lnRef>
          <a:fillRef idx="1">
            <a:schemeClr val="accent1"/>
          </a:fillRef>
          <a:effectRef idx="0">
            <a:schemeClr val="accent1"/>
          </a:effectRef>
          <a:fontRef idx="minor">
            <a:schemeClr val="lt1"/>
          </a:fontRef>
        </p:style>
        <p:txBody>
          <a:bodyPr numCol="1" rtlCol="0" anchor="t">
            <a:normAutofit/>
          </a:bodyPr>
          <a:lstStyle/>
          <a:p>
            <a:pPr marL="542925" indent="-285750">
              <a:lnSpc>
                <a:spcPct val="110000"/>
              </a:lnSpc>
              <a:buFont typeface="Wingdings" panose="05000000000000000000" pitchFamily="2" charset="2"/>
              <a:buChar char="q"/>
            </a:pPr>
            <a:r>
              <a:rPr lang="en-GB" sz="1600" b="1" dirty="0">
                <a:solidFill>
                  <a:schemeClr val="accent2"/>
                </a:solidFill>
              </a:rPr>
              <a:t>Factors in individual skill set and experience</a:t>
            </a:r>
          </a:p>
          <a:p>
            <a:pPr marL="542925" indent="-285750">
              <a:lnSpc>
                <a:spcPct val="110000"/>
              </a:lnSpc>
              <a:buFont typeface="Wingdings" panose="05000000000000000000" pitchFamily="2" charset="2"/>
              <a:buChar char="q"/>
            </a:pPr>
            <a:r>
              <a:rPr lang="en-GB" sz="1600" b="1" dirty="0">
                <a:solidFill>
                  <a:schemeClr val="accent2"/>
                </a:solidFill>
              </a:rPr>
              <a:t>Awareness of underperforming members, with corrective action and follow-up</a:t>
            </a:r>
          </a:p>
        </p:txBody>
      </p:sp>
      <p:sp>
        <p:nvSpPr>
          <p:cNvPr id="7" name="Rectangle: Rounded Corners 6">
            <a:extLst>
              <a:ext uri="{FF2B5EF4-FFF2-40B4-BE49-F238E27FC236}">
                <a16:creationId xmlns:a16="http://schemas.microsoft.com/office/drawing/2014/main" id="{A193030A-72F2-D249-C047-4BCD0E06CC81}"/>
              </a:ext>
            </a:extLst>
          </p:cNvPr>
          <p:cNvSpPr/>
          <p:nvPr/>
        </p:nvSpPr>
        <p:spPr>
          <a:xfrm>
            <a:off x="3232298" y="5438643"/>
            <a:ext cx="8537944" cy="801179"/>
          </a:xfrm>
          <a:prstGeom prst="roundRect">
            <a:avLst/>
          </a:prstGeom>
          <a:solidFill>
            <a:srgbClr val="EF7D85"/>
          </a:solidFill>
        </p:spPr>
        <p:style>
          <a:lnRef idx="2">
            <a:schemeClr val="accent1">
              <a:shade val="15000"/>
            </a:schemeClr>
          </a:lnRef>
          <a:fillRef idx="1">
            <a:schemeClr val="accent1"/>
          </a:fillRef>
          <a:effectRef idx="0">
            <a:schemeClr val="accent1"/>
          </a:effectRef>
          <a:fontRef idx="minor">
            <a:schemeClr val="lt1"/>
          </a:fontRef>
        </p:style>
        <p:txBody>
          <a:bodyPr numCol="1" rtlCol="0" anchor="t">
            <a:normAutofit/>
          </a:bodyPr>
          <a:lstStyle/>
          <a:p>
            <a:pPr marL="542925" indent="-285750">
              <a:lnSpc>
                <a:spcPct val="110000"/>
              </a:lnSpc>
              <a:buFont typeface="Wingdings" panose="05000000000000000000" pitchFamily="2" charset="2"/>
              <a:buChar char="q"/>
            </a:pPr>
            <a:r>
              <a:rPr lang="en-GB" sz="1600" b="1" dirty="0">
                <a:solidFill>
                  <a:schemeClr val="accent2"/>
                </a:solidFill>
              </a:rPr>
              <a:t>Reassuring and </a:t>
            </a:r>
            <a:r>
              <a:rPr lang="en-GB" sz="1600" b="1" dirty="0" err="1">
                <a:solidFill>
                  <a:schemeClr val="accent2"/>
                </a:solidFill>
              </a:rPr>
              <a:t>encourgaing</a:t>
            </a:r>
            <a:r>
              <a:rPr lang="en-GB" sz="1600" b="1" dirty="0">
                <a:solidFill>
                  <a:schemeClr val="accent2"/>
                </a:solidFill>
              </a:rPr>
              <a:t> manner, calm and managing of stresses</a:t>
            </a:r>
          </a:p>
          <a:p>
            <a:pPr marL="542925" indent="-285750">
              <a:lnSpc>
                <a:spcPct val="110000"/>
              </a:lnSpc>
              <a:buFont typeface="Wingdings" panose="05000000000000000000" pitchFamily="2" charset="2"/>
              <a:buChar char="q"/>
            </a:pPr>
            <a:r>
              <a:rPr lang="en-GB" sz="1600" b="1" dirty="0">
                <a:solidFill>
                  <a:schemeClr val="accent2"/>
                </a:solidFill>
              </a:rPr>
              <a:t>Debrief after the vent, and individual follow-up if necessary</a:t>
            </a:r>
          </a:p>
        </p:txBody>
      </p:sp>
      <p:sp>
        <p:nvSpPr>
          <p:cNvPr id="9" name="Rectangle: Rounded Corners 8">
            <a:extLst>
              <a:ext uri="{FF2B5EF4-FFF2-40B4-BE49-F238E27FC236}">
                <a16:creationId xmlns:a16="http://schemas.microsoft.com/office/drawing/2014/main" id="{02FAEEB0-9B49-85E5-0891-A83FB716DA70}"/>
              </a:ext>
            </a:extLst>
          </p:cNvPr>
          <p:cNvSpPr/>
          <p:nvPr/>
        </p:nvSpPr>
        <p:spPr>
          <a:xfrm>
            <a:off x="3232298" y="3198859"/>
            <a:ext cx="8537944" cy="801179"/>
          </a:xfrm>
          <a:prstGeom prst="roundRect">
            <a:avLst/>
          </a:prstGeom>
          <a:solidFill>
            <a:srgbClr val="EF7D85"/>
          </a:solidFill>
        </p:spPr>
        <p:style>
          <a:lnRef idx="2">
            <a:schemeClr val="accent1">
              <a:shade val="15000"/>
            </a:schemeClr>
          </a:lnRef>
          <a:fillRef idx="1">
            <a:schemeClr val="accent1"/>
          </a:fillRef>
          <a:effectRef idx="0">
            <a:schemeClr val="accent1"/>
          </a:effectRef>
          <a:fontRef idx="minor">
            <a:schemeClr val="lt1"/>
          </a:fontRef>
        </p:style>
        <p:txBody>
          <a:bodyPr numCol="1" rtlCol="0" anchor="t">
            <a:normAutofit/>
          </a:bodyPr>
          <a:lstStyle/>
          <a:p>
            <a:pPr marL="542925" indent="-285750">
              <a:lnSpc>
                <a:spcPct val="110000"/>
              </a:lnSpc>
              <a:buFont typeface="Wingdings" panose="05000000000000000000" pitchFamily="2" charset="2"/>
              <a:buChar char="q"/>
            </a:pPr>
            <a:r>
              <a:rPr lang="en-GB" sz="1600" b="1" dirty="0">
                <a:solidFill>
                  <a:schemeClr val="accent2"/>
                </a:solidFill>
              </a:rPr>
              <a:t>Establish expectations of team members and monitors</a:t>
            </a:r>
          </a:p>
          <a:p>
            <a:pPr marL="542925" indent="-285750">
              <a:lnSpc>
                <a:spcPct val="110000"/>
              </a:lnSpc>
              <a:buFont typeface="Wingdings" panose="05000000000000000000" pitchFamily="2" charset="2"/>
              <a:buChar char="q"/>
            </a:pPr>
            <a:r>
              <a:rPr lang="en-GB" sz="1600" b="1" dirty="0">
                <a:solidFill>
                  <a:schemeClr val="accent2"/>
                </a:solidFill>
              </a:rPr>
              <a:t>Delegation of tasks, with clear closed loop communication</a:t>
            </a:r>
            <a:endParaRPr lang="fr-FR" sz="1600" b="1" dirty="0">
              <a:solidFill>
                <a:schemeClr val="accent2"/>
              </a:solidFill>
            </a:endParaRPr>
          </a:p>
        </p:txBody>
      </p:sp>
      <p:sp>
        <p:nvSpPr>
          <p:cNvPr id="10" name="Rectangle: Rounded Corners 9">
            <a:extLst>
              <a:ext uri="{FF2B5EF4-FFF2-40B4-BE49-F238E27FC236}">
                <a16:creationId xmlns:a16="http://schemas.microsoft.com/office/drawing/2014/main" id="{A6B551FF-0789-1BC0-716F-E20BE082E2D6}"/>
              </a:ext>
            </a:extLst>
          </p:cNvPr>
          <p:cNvSpPr/>
          <p:nvPr/>
        </p:nvSpPr>
        <p:spPr>
          <a:xfrm>
            <a:off x="587049" y="1978405"/>
            <a:ext cx="2932327" cy="10080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dirty="0"/>
              <a:t>INFORMATION</a:t>
            </a:r>
            <a:endParaRPr lang="fr-FR" sz="3200" dirty="0"/>
          </a:p>
        </p:txBody>
      </p:sp>
      <p:sp>
        <p:nvSpPr>
          <p:cNvPr id="14" name="Rectangle: Rounded Corners 13">
            <a:extLst>
              <a:ext uri="{FF2B5EF4-FFF2-40B4-BE49-F238E27FC236}">
                <a16:creationId xmlns:a16="http://schemas.microsoft.com/office/drawing/2014/main" id="{4891106E-9A4D-65BF-5319-294AEF9BF49E}"/>
              </a:ext>
            </a:extLst>
          </p:cNvPr>
          <p:cNvSpPr/>
          <p:nvPr/>
        </p:nvSpPr>
        <p:spPr>
          <a:xfrm>
            <a:off x="587048" y="3085202"/>
            <a:ext cx="2932327" cy="10080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dirty="0"/>
              <a:t>ASSERT AUTHORITY</a:t>
            </a:r>
            <a:endParaRPr lang="fr-FR" sz="3600" dirty="0"/>
          </a:p>
        </p:txBody>
      </p:sp>
      <p:sp>
        <p:nvSpPr>
          <p:cNvPr id="18" name="Rectangle: Rounded Corners 17">
            <a:extLst>
              <a:ext uri="{FF2B5EF4-FFF2-40B4-BE49-F238E27FC236}">
                <a16:creationId xmlns:a16="http://schemas.microsoft.com/office/drawing/2014/main" id="{C4878FB9-F9AB-C095-BA88-618F9789A5F8}"/>
              </a:ext>
            </a:extLst>
          </p:cNvPr>
          <p:cNvSpPr/>
          <p:nvPr/>
        </p:nvSpPr>
        <p:spPr>
          <a:xfrm>
            <a:off x="587047" y="4191997"/>
            <a:ext cx="2932327" cy="107817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dirty="0"/>
              <a:t>ASSESS CAPABILITIES</a:t>
            </a:r>
            <a:endParaRPr lang="fr-FR" sz="3600" dirty="0"/>
          </a:p>
        </p:txBody>
      </p:sp>
      <p:sp>
        <p:nvSpPr>
          <p:cNvPr id="19" name="Rectangle: Rounded Corners 18">
            <a:extLst>
              <a:ext uri="{FF2B5EF4-FFF2-40B4-BE49-F238E27FC236}">
                <a16:creationId xmlns:a16="http://schemas.microsoft.com/office/drawing/2014/main" id="{CF15B366-3910-B0F5-EBF1-772C22DA7D2B}"/>
              </a:ext>
            </a:extLst>
          </p:cNvPr>
          <p:cNvSpPr/>
          <p:nvPr/>
        </p:nvSpPr>
        <p:spPr>
          <a:xfrm>
            <a:off x="587047" y="5363339"/>
            <a:ext cx="2932327" cy="10080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dirty="0"/>
              <a:t>SUPPORT / EMPATHY</a:t>
            </a:r>
            <a:endParaRPr lang="fr-FR" sz="3600" dirty="0"/>
          </a:p>
        </p:txBody>
      </p:sp>
    </p:spTree>
    <p:extLst>
      <p:ext uri="{BB962C8B-B14F-4D97-AF65-F5344CB8AC3E}">
        <p14:creationId xmlns:p14="http://schemas.microsoft.com/office/powerpoint/2010/main" val="14989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9" grpId="0" animBg="1"/>
      <p:bldP spid="10" grpId="0" animBg="1"/>
      <p:bldP spid="14" grpId="0" animBg="1"/>
      <p:bldP spid="18" grpId="0" animBg="1"/>
      <p:bldP spid="19"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15600" y="988600"/>
            <a:ext cx="11360800" cy="5486628"/>
          </a:xfrm>
        </p:spPr>
        <p:txBody>
          <a:bodyPr>
            <a:noAutofit/>
          </a:bodyPr>
          <a:lstStyle/>
          <a:p>
            <a:pPr>
              <a:spcAft>
                <a:spcPts val="1200"/>
              </a:spcAft>
              <a:buClrTx/>
              <a:buSzPct val="100000"/>
              <a:buFont typeface="Wingdings" panose="05000000000000000000" pitchFamily="2" charset="2"/>
              <a:buChar char="v"/>
            </a:pPr>
            <a:r>
              <a:rPr lang="en-GB" sz="2400" dirty="0">
                <a:solidFill>
                  <a:schemeClr val="accent2"/>
                </a:solidFill>
              </a:rPr>
              <a:t>Designing of learning objectives to teach the core skills </a:t>
            </a:r>
          </a:p>
          <a:p>
            <a:pPr>
              <a:spcAft>
                <a:spcPts val="1200"/>
              </a:spcAft>
              <a:buClrTx/>
              <a:buSzPct val="100000"/>
              <a:buFont typeface="Wingdings" panose="05000000000000000000" pitchFamily="2" charset="2"/>
              <a:buChar char="v"/>
            </a:pPr>
            <a:r>
              <a:rPr lang="en-GB" sz="2400" dirty="0">
                <a:solidFill>
                  <a:schemeClr val="accent2"/>
                </a:solidFill>
              </a:rPr>
              <a:t>Delivery of the theoretical knowledge via large group teaching</a:t>
            </a:r>
          </a:p>
          <a:p>
            <a:pPr>
              <a:spcAft>
                <a:spcPts val="1200"/>
              </a:spcAft>
              <a:buClrTx/>
              <a:buSzPct val="100000"/>
              <a:buFont typeface="Wingdings" panose="05000000000000000000" pitchFamily="2" charset="2"/>
              <a:buChar char="v"/>
            </a:pPr>
            <a:r>
              <a:rPr lang="en-GB" sz="2400" dirty="0">
                <a:solidFill>
                  <a:schemeClr val="accent2"/>
                </a:solidFill>
              </a:rPr>
              <a:t>Teaching of the core skills via practical demonstration and learner practice</a:t>
            </a:r>
          </a:p>
          <a:p>
            <a:pPr>
              <a:spcAft>
                <a:spcPts val="1200"/>
              </a:spcAft>
              <a:buClrTx/>
              <a:buSzPct val="100000"/>
              <a:buFont typeface="Wingdings" panose="05000000000000000000" pitchFamily="2" charset="2"/>
              <a:buChar char="v"/>
            </a:pPr>
            <a:r>
              <a:rPr lang="en-GB" sz="2400" dirty="0">
                <a:solidFill>
                  <a:schemeClr val="accent2"/>
                </a:solidFill>
              </a:rPr>
              <a:t>Delivery of simulated learning activities to test performance of the core skills, including pre-briefing of the session to the learners.</a:t>
            </a:r>
          </a:p>
          <a:p>
            <a:pPr>
              <a:spcAft>
                <a:spcPts val="1200"/>
              </a:spcAft>
              <a:buClrTx/>
              <a:buSzPct val="100000"/>
              <a:buFont typeface="Wingdings" panose="05000000000000000000" pitchFamily="2" charset="2"/>
              <a:buChar char="v"/>
            </a:pPr>
            <a:r>
              <a:rPr lang="en-GB" sz="2400" dirty="0">
                <a:solidFill>
                  <a:schemeClr val="accent2"/>
                </a:solidFill>
              </a:rPr>
              <a:t>Design assessment method and deliver related feedback to the learners after simulated sessions</a:t>
            </a:r>
          </a:p>
          <a:p>
            <a:pPr>
              <a:spcAft>
                <a:spcPts val="1200"/>
              </a:spcAft>
              <a:buClrTx/>
              <a:buSzPct val="100000"/>
              <a:buFont typeface="Wingdings" panose="05000000000000000000" pitchFamily="2" charset="2"/>
              <a:buChar char="v"/>
            </a:pPr>
            <a:r>
              <a:rPr lang="en-GB" sz="2400" dirty="0">
                <a:solidFill>
                  <a:schemeClr val="accent2"/>
                </a:solidFill>
              </a:rPr>
              <a:t>Conduct debriefing to wider group members following simulated sessions</a:t>
            </a:r>
          </a:p>
          <a:p>
            <a:pPr>
              <a:spcAft>
                <a:spcPts val="1200"/>
              </a:spcAft>
              <a:buClrTx/>
              <a:buSzPct val="100000"/>
              <a:buFont typeface="Wingdings" panose="05000000000000000000" pitchFamily="2" charset="2"/>
              <a:buChar char="v"/>
            </a:pPr>
            <a:r>
              <a:rPr lang="en-GB" sz="2400" dirty="0">
                <a:solidFill>
                  <a:schemeClr val="accent2"/>
                </a:solidFill>
              </a:rPr>
              <a:t>Teaching of the non-technical skills through didactic sessions and practical exercises</a:t>
            </a:r>
          </a:p>
          <a:p>
            <a:pPr>
              <a:spcAft>
                <a:spcPts val="1200"/>
              </a:spcAft>
              <a:buClrTx/>
              <a:buSzPct val="100000"/>
              <a:buFont typeface="Wingdings" panose="05000000000000000000" pitchFamily="2" charset="2"/>
              <a:buChar char="v"/>
            </a:pPr>
            <a:endParaRPr lang="en-GB" sz="2200" b="1" dirty="0">
              <a:solidFill>
                <a:schemeClr val="accent2"/>
              </a:solidFill>
            </a:endParaRPr>
          </a:p>
        </p:txBody>
      </p:sp>
      <p:sp>
        <p:nvSpPr>
          <p:cNvPr id="7" name="Title 1">
            <a:extLst>
              <a:ext uri="{FF2B5EF4-FFF2-40B4-BE49-F238E27FC236}">
                <a16:creationId xmlns:a16="http://schemas.microsoft.com/office/drawing/2014/main" id="{6B87A46B-18F6-7FA2-40EA-FEB9B334043C}"/>
              </a:ext>
            </a:extLst>
          </p:cNvPr>
          <p:cNvSpPr txBox="1">
            <a:spLocks/>
          </p:cNvSpPr>
          <p:nvPr/>
        </p:nvSpPr>
        <p:spPr>
          <a:xfrm>
            <a:off x="587050" y="178749"/>
            <a:ext cx="1136080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600" b="1" dirty="0">
                <a:solidFill>
                  <a:srgbClr val="C00000"/>
                </a:solidFill>
                <a:latin typeface="Montserrat Medium" panose="020F0502020204030204" pitchFamily="34" charset="0"/>
              </a:rPr>
              <a:t>Contents – </a:t>
            </a:r>
            <a:r>
              <a:rPr lang="fr-FR" sz="3600" b="1" dirty="0">
                <a:solidFill>
                  <a:srgbClr val="C00000"/>
                </a:solidFill>
                <a:latin typeface="Montserrat Medium" panose="00000600000000000000" pitchFamily="2" charset="0"/>
              </a:rPr>
              <a:t>Training of </a:t>
            </a:r>
            <a:r>
              <a:rPr lang="fr-FR" sz="3600" b="1" dirty="0" err="1">
                <a:solidFill>
                  <a:srgbClr val="C00000"/>
                </a:solidFill>
                <a:latin typeface="Montserrat Medium" panose="00000600000000000000" pitchFamily="2" charset="0"/>
              </a:rPr>
              <a:t>trainers</a:t>
            </a:r>
            <a:br>
              <a:rPr lang="fr-FR" sz="1800" b="1" dirty="0">
                <a:solidFill>
                  <a:srgbClr val="C00000"/>
                </a:solidFill>
                <a:latin typeface="Montserrat Medium" panose="00000600000000000000" pitchFamily="2" charset="0"/>
              </a:rPr>
            </a:br>
            <a:endParaRPr lang="en-US" sz="1800" b="1" dirty="0">
              <a:solidFill>
                <a:srgbClr val="C00000"/>
              </a:solidFill>
              <a:latin typeface="Montserrat Medium" panose="020F0502020204030204" pitchFamily="34" charset="0"/>
            </a:endParaRPr>
          </a:p>
        </p:txBody>
      </p:sp>
    </p:spTree>
    <p:extLst>
      <p:ext uri="{BB962C8B-B14F-4D97-AF65-F5344CB8AC3E}">
        <p14:creationId xmlns:p14="http://schemas.microsoft.com/office/powerpoint/2010/main" val="261873739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34D1DB-C757-5E1C-5D34-6EE3A6A093B4}"/>
              </a:ext>
            </a:extLst>
          </p:cNvPr>
          <p:cNvSpPr txBox="1">
            <a:spLocks/>
          </p:cNvSpPr>
          <p:nvPr/>
        </p:nvSpPr>
        <p:spPr>
          <a:xfrm>
            <a:off x="587050" y="178749"/>
            <a:ext cx="1136080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600" b="1" dirty="0">
                <a:solidFill>
                  <a:srgbClr val="C00000"/>
                </a:solidFill>
                <a:latin typeface="Montserrat Medium" panose="020F0502020204030204" pitchFamily="34" charset="0"/>
              </a:rPr>
              <a:t>TASK MANAGEMENT</a:t>
            </a:r>
            <a:br>
              <a:rPr lang="fr-FR" sz="1800" b="1" dirty="0">
                <a:solidFill>
                  <a:srgbClr val="C00000"/>
                </a:solidFill>
                <a:latin typeface="Montserrat Medium" panose="00000600000000000000" pitchFamily="2" charset="0"/>
              </a:rPr>
            </a:br>
            <a:endParaRPr lang="en-US" sz="1800" b="1" dirty="0">
              <a:solidFill>
                <a:srgbClr val="C00000"/>
              </a:solidFill>
              <a:latin typeface="Montserrat Medium" panose="020F0502020204030204" pitchFamily="34" charset="0"/>
            </a:endParaRPr>
          </a:p>
        </p:txBody>
      </p:sp>
      <p:sp>
        <p:nvSpPr>
          <p:cNvPr id="8" name="Rectangle: Rounded Corners 7">
            <a:extLst>
              <a:ext uri="{FF2B5EF4-FFF2-40B4-BE49-F238E27FC236}">
                <a16:creationId xmlns:a16="http://schemas.microsoft.com/office/drawing/2014/main" id="{09BB4C25-5943-872D-497F-97171BB125DF}"/>
              </a:ext>
            </a:extLst>
          </p:cNvPr>
          <p:cNvSpPr/>
          <p:nvPr/>
        </p:nvSpPr>
        <p:spPr>
          <a:xfrm>
            <a:off x="711200" y="1117600"/>
            <a:ext cx="3124200" cy="8128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Aft>
                <a:spcPts val="1800"/>
              </a:spcAft>
            </a:pPr>
            <a:r>
              <a:rPr lang="fr-FR" sz="3200" b="1" u="sng" dirty="0"/>
              <a:t>SITUATION</a:t>
            </a:r>
            <a:endParaRPr lang="fr-FR" dirty="0"/>
          </a:p>
        </p:txBody>
      </p:sp>
      <p:sp>
        <p:nvSpPr>
          <p:cNvPr id="11" name="Rectangle: Rounded Corners 10">
            <a:extLst>
              <a:ext uri="{FF2B5EF4-FFF2-40B4-BE49-F238E27FC236}">
                <a16:creationId xmlns:a16="http://schemas.microsoft.com/office/drawing/2014/main" id="{A2357BC3-7944-911D-F2C0-215B9AAACE96}"/>
              </a:ext>
            </a:extLst>
          </p:cNvPr>
          <p:cNvSpPr/>
          <p:nvPr/>
        </p:nvSpPr>
        <p:spPr>
          <a:xfrm>
            <a:off x="4533900" y="1117600"/>
            <a:ext cx="3124200" cy="8128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Aft>
                <a:spcPts val="1800"/>
              </a:spcAft>
            </a:pPr>
            <a:r>
              <a:rPr lang="fr-FR" sz="3200" b="1" u="sng" dirty="0"/>
              <a:t>EQUIPMENT</a:t>
            </a:r>
            <a:endParaRPr lang="fr-FR" dirty="0"/>
          </a:p>
        </p:txBody>
      </p:sp>
      <p:sp>
        <p:nvSpPr>
          <p:cNvPr id="12" name="Rectangle: Rounded Corners 11">
            <a:extLst>
              <a:ext uri="{FF2B5EF4-FFF2-40B4-BE49-F238E27FC236}">
                <a16:creationId xmlns:a16="http://schemas.microsoft.com/office/drawing/2014/main" id="{85F0AFB0-525A-2E98-882E-197A0389E2DC}"/>
              </a:ext>
            </a:extLst>
          </p:cNvPr>
          <p:cNvSpPr/>
          <p:nvPr/>
        </p:nvSpPr>
        <p:spPr>
          <a:xfrm>
            <a:off x="8356600" y="1117600"/>
            <a:ext cx="3124200" cy="8128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Aft>
                <a:spcPts val="1800"/>
              </a:spcAft>
            </a:pPr>
            <a:r>
              <a:rPr lang="fr-FR" sz="3200" b="1" u="sng" dirty="0"/>
              <a:t>TEAM</a:t>
            </a:r>
            <a:endParaRPr lang="fr-FR" dirty="0"/>
          </a:p>
        </p:txBody>
      </p:sp>
      <p:sp>
        <p:nvSpPr>
          <p:cNvPr id="13" name="Rectangle: Rounded Corners 12">
            <a:extLst>
              <a:ext uri="{FF2B5EF4-FFF2-40B4-BE49-F238E27FC236}">
                <a16:creationId xmlns:a16="http://schemas.microsoft.com/office/drawing/2014/main" id="{B603C7AB-7F7B-2C0D-5A98-8D682890F66C}"/>
              </a:ext>
            </a:extLst>
          </p:cNvPr>
          <p:cNvSpPr/>
          <p:nvPr/>
        </p:nvSpPr>
        <p:spPr>
          <a:xfrm>
            <a:off x="711200" y="2357967"/>
            <a:ext cx="10769600" cy="3661833"/>
          </a:xfrm>
          <a:prstGeom prst="roundRect">
            <a:avLst>
              <a:gd name="adj" fmla="val 7618"/>
            </a:avLst>
          </a:prstGeom>
          <a:solidFill>
            <a:srgbClr val="EF7D85"/>
          </a:solidFill>
        </p:spPr>
        <p:style>
          <a:lnRef idx="2">
            <a:schemeClr val="accent1">
              <a:shade val="15000"/>
            </a:schemeClr>
          </a:lnRef>
          <a:fillRef idx="1">
            <a:schemeClr val="accent1"/>
          </a:fillRef>
          <a:effectRef idx="0">
            <a:schemeClr val="accent1"/>
          </a:effectRef>
          <a:fontRef idx="minor">
            <a:schemeClr val="lt1"/>
          </a:fontRef>
        </p:style>
        <p:txBody>
          <a:bodyPr numCol="1" rtlCol="0" anchor="t">
            <a:normAutofit fontScale="92500"/>
          </a:bodyPr>
          <a:lstStyle/>
          <a:p>
            <a:pPr>
              <a:lnSpc>
                <a:spcPct val="110000"/>
              </a:lnSpc>
              <a:spcAft>
                <a:spcPts val="600"/>
              </a:spcAft>
            </a:pPr>
            <a:r>
              <a:rPr lang="fr-FR" sz="3200" b="1" u="sng" dirty="0">
                <a:solidFill>
                  <a:schemeClr val="accent2"/>
                </a:solidFill>
              </a:rPr>
              <a:t>PLAN</a:t>
            </a:r>
            <a:endParaRPr lang="fr-FR" sz="2800" b="1" u="sng" dirty="0">
              <a:solidFill>
                <a:schemeClr val="accent2"/>
              </a:solidFill>
            </a:endParaRPr>
          </a:p>
          <a:p>
            <a:pPr marL="533400" indent="-533400">
              <a:lnSpc>
                <a:spcPct val="110000"/>
              </a:lnSpc>
              <a:spcAft>
                <a:spcPts val="600"/>
              </a:spcAft>
              <a:buFont typeface="Wingdings" panose="05000000000000000000" pitchFamily="2" charset="2"/>
              <a:buChar char="v"/>
            </a:pPr>
            <a:r>
              <a:rPr lang="fr-FR" sz="2800" dirty="0">
                <a:solidFill>
                  <a:schemeClr val="accent2"/>
                </a:solidFill>
              </a:rPr>
              <a:t>PRIMARY, SECONDARY AND CONTINGENCY PLANS, FULLY COMMUNICATED AND PREPARED</a:t>
            </a:r>
          </a:p>
          <a:p>
            <a:pPr marL="533400" indent="-533400">
              <a:lnSpc>
                <a:spcPct val="110000"/>
              </a:lnSpc>
              <a:spcAft>
                <a:spcPts val="600"/>
              </a:spcAft>
              <a:buFont typeface="Wingdings" panose="05000000000000000000" pitchFamily="2" charset="2"/>
              <a:buChar char="v"/>
            </a:pPr>
            <a:r>
              <a:rPr lang="fr-FR" sz="2800" dirty="0">
                <a:solidFill>
                  <a:schemeClr val="accent2"/>
                </a:solidFill>
              </a:rPr>
              <a:t>PRIORITISATION AND ORDER OF ACTIONS</a:t>
            </a:r>
          </a:p>
          <a:p>
            <a:pPr marL="533400" indent="-533400">
              <a:lnSpc>
                <a:spcPct val="110000"/>
              </a:lnSpc>
              <a:spcAft>
                <a:spcPts val="600"/>
              </a:spcAft>
              <a:buFont typeface="Wingdings" panose="05000000000000000000" pitchFamily="2" charset="2"/>
              <a:buChar char="v"/>
            </a:pPr>
            <a:r>
              <a:rPr lang="fr-FR" sz="2800" dirty="0">
                <a:solidFill>
                  <a:schemeClr val="accent2"/>
                </a:solidFill>
              </a:rPr>
              <a:t>ARTICULATE ANY OBJECTIVE STANDARDS OR PROTOCOLS</a:t>
            </a:r>
          </a:p>
          <a:p>
            <a:pPr marL="533400" indent="-533400">
              <a:lnSpc>
                <a:spcPct val="110000"/>
              </a:lnSpc>
              <a:spcAft>
                <a:spcPts val="600"/>
              </a:spcAft>
              <a:buFont typeface="Wingdings" panose="05000000000000000000" pitchFamily="2" charset="2"/>
              <a:buChar char="v"/>
            </a:pPr>
            <a:r>
              <a:rPr lang="fr-FR" sz="2800" dirty="0">
                <a:solidFill>
                  <a:schemeClr val="accent2"/>
                </a:solidFill>
              </a:rPr>
              <a:t>ALLOCATION OF RESOURCES, TASKS TO TEAM MEMBERS</a:t>
            </a:r>
          </a:p>
          <a:p>
            <a:pPr marL="533400" indent="-533400">
              <a:lnSpc>
                <a:spcPct val="110000"/>
              </a:lnSpc>
              <a:buFont typeface="Wingdings" panose="05000000000000000000" pitchFamily="2" charset="2"/>
              <a:buChar char="v"/>
            </a:pPr>
            <a:endParaRPr lang="fr-FR" sz="2000" dirty="0">
              <a:solidFill>
                <a:schemeClr val="accent2"/>
              </a:solidFill>
            </a:endParaRPr>
          </a:p>
          <a:p>
            <a:pPr marL="533400" indent="-533400">
              <a:lnSpc>
                <a:spcPct val="110000"/>
              </a:lnSpc>
              <a:buFont typeface="Wingdings" panose="05000000000000000000" pitchFamily="2" charset="2"/>
              <a:buChar char="v"/>
            </a:pPr>
            <a:endParaRPr lang="fr-FR" sz="2400" b="1" dirty="0">
              <a:solidFill>
                <a:schemeClr val="accent2"/>
              </a:solidFill>
            </a:endParaRPr>
          </a:p>
        </p:txBody>
      </p:sp>
    </p:spTree>
    <p:extLst>
      <p:ext uri="{BB962C8B-B14F-4D97-AF65-F5344CB8AC3E}">
        <p14:creationId xmlns:p14="http://schemas.microsoft.com/office/powerpoint/2010/main" val="2806599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34D1DB-C757-5E1C-5D34-6EE3A6A093B4}"/>
              </a:ext>
            </a:extLst>
          </p:cNvPr>
          <p:cNvSpPr txBox="1">
            <a:spLocks/>
          </p:cNvSpPr>
          <p:nvPr/>
        </p:nvSpPr>
        <p:spPr>
          <a:xfrm>
            <a:off x="587050" y="178749"/>
            <a:ext cx="1136080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600" b="1" dirty="0">
                <a:solidFill>
                  <a:srgbClr val="C00000"/>
                </a:solidFill>
                <a:latin typeface="Montserrat Medium" panose="020F0502020204030204" pitchFamily="34" charset="0"/>
              </a:rPr>
              <a:t>DECISION MAKING</a:t>
            </a:r>
            <a:br>
              <a:rPr lang="fr-FR" sz="1800" b="1" dirty="0">
                <a:solidFill>
                  <a:srgbClr val="C00000"/>
                </a:solidFill>
                <a:latin typeface="Montserrat Medium" panose="00000600000000000000" pitchFamily="2" charset="0"/>
              </a:rPr>
            </a:br>
            <a:endParaRPr lang="en-US" sz="1800" b="1" dirty="0">
              <a:solidFill>
                <a:srgbClr val="C00000"/>
              </a:solidFill>
              <a:latin typeface="Montserrat Medium" panose="020F0502020204030204" pitchFamily="34" charset="0"/>
            </a:endParaRPr>
          </a:p>
        </p:txBody>
      </p:sp>
      <p:sp>
        <p:nvSpPr>
          <p:cNvPr id="13" name="Rectangle: Rounded Corners 12">
            <a:extLst>
              <a:ext uri="{FF2B5EF4-FFF2-40B4-BE49-F238E27FC236}">
                <a16:creationId xmlns:a16="http://schemas.microsoft.com/office/drawing/2014/main" id="{B603C7AB-7F7B-2C0D-5A98-8D682890F66C}"/>
              </a:ext>
            </a:extLst>
          </p:cNvPr>
          <p:cNvSpPr/>
          <p:nvPr/>
        </p:nvSpPr>
        <p:spPr>
          <a:xfrm>
            <a:off x="587050" y="1214967"/>
            <a:ext cx="10769600" cy="3560233"/>
          </a:xfrm>
          <a:prstGeom prst="roundRect">
            <a:avLst>
              <a:gd name="adj" fmla="val 7618"/>
            </a:avLst>
          </a:prstGeom>
          <a:solidFill>
            <a:srgbClr val="EF7D85"/>
          </a:solidFill>
        </p:spPr>
        <p:style>
          <a:lnRef idx="2">
            <a:schemeClr val="accent1">
              <a:shade val="15000"/>
            </a:schemeClr>
          </a:lnRef>
          <a:fillRef idx="1">
            <a:schemeClr val="accent1"/>
          </a:fillRef>
          <a:effectRef idx="0">
            <a:schemeClr val="accent1"/>
          </a:effectRef>
          <a:fontRef idx="minor">
            <a:schemeClr val="lt1"/>
          </a:fontRef>
        </p:style>
        <p:txBody>
          <a:bodyPr numCol="1" rtlCol="0" anchor="t">
            <a:normAutofit/>
          </a:bodyPr>
          <a:lstStyle/>
          <a:p>
            <a:pPr marL="533400" indent="-533400">
              <a:lnSpc>
                <a:spcPct val="110000"/>
              </a:lnSpc>
              <a:spcAft>
                <a:spcPts val="600"/>
              </a:spcAft>
              <a:buFont typeface="Wingdings" panose="05000000000000000000" pitchFamily="2" charset="2"/>
              <a:buChar char="v"/>
            </a:pPr>
            <a:r>
              <a:rPr lang="en-GB" sz="2800" dirty="0">
                <a:solidFill>
                  <a:schemeClr val="accent2"/>
                </a:solidFill>
              </a:rPr>
              <a:t>Factors in all variables and options in reaching a decision</a:t>
            </a:r>
          </a:p>
          <a:p>
            <a:pPr marL="533400" indent="-533400">
              <a:lnSpc>
                <a:spcPct val="110000"/>
              </a:lnSpc>
              <a:spcAft>
                <a:spcPts val="600"/>
              </a:spcAft>
              <a:buFont typeface="Wingdings" panose="05000000000000000000" pitchFamily="2" charset="2"/>
              <a:buChar char="v"/>
            </a:pPr>
            <a:r>
              <a:rPr lang="en-GB" sz="2800" dirty="0">
                <a:solidFill>
                  <a:schemeClr val="accent2"/>
                </a:solidFill>
              </a:rPr>
              <a:t>Full range of opinions sought in making a decision</a:t>
            </a:r>
          </a:p>
          <a:p>
            <a:pPr marL="533400" indent="-533400">
              <a:lnSpc>
                <a:spcPct val="110000"/>
              </a:lnSpc>
              <a:spcAft>
                <a:spcPts val="600"/>
              </a:spcAft>
              <a:buFont typeface="Wingdings" panose="05000000000000000000" pitchFamily="2" charset="2"/>
              <a:buChar char="v"/>
            </a:pPr>
            <a:r>
              <a:rPr lang="en-GB" sz="2800" dirty="0">
                <a:solidFill>
                  <a:schemeClr val="accent2"/>
                </a:solidFill>
              </a:rPr>
              <a:t>Options weighed up against resources and personnel and matched / evaluated accordingly</a:t>
            </a:r>
          </a:p>
          <a:p>
            <a:pPr marL="533400" indent="-533400">
              <a:lnSpc>
                <a:spcPct val="110000"/>
              </a:lnSpc>
              <a:spcAft>
                <a:spcPts val="600"/>
              </a:spcAft>
              <a:buFont typeface="Wingdings" panose="05000000000000000000" pitchFamily="2" charset="2"/>
              <a:buChar char="v"/>
            </a:pPr>
            <a:r>
              <a:rPr lang="en-GB" sz="2800" dirty="0">
                <a:solidFill>
                  <a:schemeClr val="accent2"/>
                </a:solidFill>
              </a:rPr>
              <a:t>Time element considered</a:t>
            </a:r>
          </a:p>
          <a:p>
            <a:pPr marL="533400" indent="-533400">
              <a:lnSpc>
                <a:spcPct val="110000"/>
              </a:lnSpc>
              <a:spcAft>
                <a:spcPts val="600"/>
              </a:spcAft>
              <a:buFont typeface="Wingdings" panose="05000000000000000000" pitchFamily="2" charset="2"/>
              <a:buChar char="v"/>
            </a:pPr>
            <a:r>
              <a:rPr lang="en-GB" sz="2800" dirty="0">
                <a:solidFill>
                  <a:schemeClr val="accent2"/>
                </a:solidFill>
              </a:rPr>
              <a:t>Frequent re-evaluation of options as new information arrives</a:t>
            </a:r>
          </a:p>
          <a:p>
            <a:pPr marL="533400" indent="-533400">
              <a:lnSpc>
                <a:spcPct val="110000"/>
              </a:lnSpc>
              <a:buFont typeface="Wingdings" panose="05000000000000000000" pitchFamily="2" charset="2"/>
              <a:buChar char="v"/>
            </a:pPr>
            <a:endParaRPr lang="en-GB" sz="2000" dirty="0">
              <a:solidFill>
                <a:schemeClr val="accent2"/>
              </a:solidFill>
            </a:endParaRPr>
          </a:p>
          <a:p>
            <a:pPr marL="533400" indent="-533400">
              <a:lnSpc>
                <a:spcPct val="110000"/>
              </a:lnSpc>
              <a:buFont typeface="Wingdings" panose="05000000000000000000" pitchFamily="2" charset="2"/>
              <a:buChar char="v"/>
            </a:pPr>
            <a:endParaRPr lang="en-GB" sz="2400" b="1" dirty="0">
              <a:solidFill>
                <a:schemeClr val="accent2"/>
              </a:solidFill>
            </a:endParaRPr>
          </a:p>
        </p:txBody>
      </p:sp>
    </p:spTree>
    <p:extLst>
      <p:ext uri="{BB962C8B-B14F-4D97-AF65-F5344CB8AC3E}">
        <p14:creationId xmlns:p14="http://schemas.microsoft.com/office/powerpoint/2010/main" val="1321128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34D1DB-C757-5E1C-5D34-6EE3A6A093B4}"/>
              </a:ext>
            </a:extLst>
          </p:cNvPr>
          <p:cNvSpPr txBox="1">
            <a:spLocks/>
          </p:cNvSpPr>
          <p:nvPr/>
        </p:nvSpPr>
        <p:spPr>
          <a:xfrm>
            <a:off x="587050" y="178749"/>
            <a:ext cx="1136080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600" b="1" dirty="0">
                <a:solidFill>
                  <a:srgbClr val="C00000"/>
                </a:solidFill>
                <a:latin typeface="Montserrat Medium" panose="020F0502020204030204" pitchFamily="34" charset="0"/>
              </a:rPr>
              <a:t>LEADERSHIP</a:t>
            </a:r>
            <a:endParaRPr lang="en-US" sz="1800" b="1" dirty="0">
              <a:solidFill>
                <a:srgbClr val="C00000"/>
              </a:solidFill>
              <a:latin typeface="Montserrat Medium" panose="020F0502020204030204" pitchFamily="34" charset="0"/>
            </a:endParaRPr>
          </a:p>
        </p:txBody>
      </p:sp>
      <p:pic>
        <p:nvPicPr>
          <p:cNvPr id="2050" name="Picture 2" descr="Jacinda Ardern, the public servant | Opinions | Al Jazeera">
            <a:extLst>
              <a:ext uri="{FF2B5EF4-FFF2-40B4-BE49-F238E27FC236}">
                <a16:creationId xmlns:a16="http://schemas.microsoft.com/office/drawing/2014/main" id="{EA3A4F31-A399-374F-E570-18D9B5EC317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67450" y="977900"/>
            <a:ext cx="4902200" cy="4902200"/>
          </a:xfrm>
          <a:prstGeom prst="round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921C9735-08D6-4BF2-578B-9D6AF7A6BFE0}"/>
              </a:ext>
            </a:extLst>
          </p:cNvPr>
          <p:cNvSpPr txBox="1"/>
          <p:nvPr/>
        </p:nvSpPr>
        <p:spPr>
          <a:xfrm>
            <a:off x="587050" y="1010682"/>
            <a:ext cx="5229550" cy="4869418"/>
          </a:xfrm>
          <a:prstGeom prst="roundRect">
            <a:avLst/>
          </a:prstGeom>
          <a:solidFill>
            <a:schemeClr val="bg1"/>
          </a:solidFill>
          <a:ln w="76200">
            <a:solidFill>
              <a:srgbClr val="C00000"/>
            </a:solidFill>
          </a:ln>
        </p:spPr>
        <p:txBody>
          <a:bodyPr wrap="square">
            <a:spAutoFit/>
          </a:bodyPr>
          <a:lstStyle/>
          <a:p>
            <a:r>
              <a:rPr lang="en-GB" sz="2800" b="0" i="0" dirty="0">
                <a:solidFill>
                  <a:srgbClr val="222222"/>
                </a:solidFill>
                <a:effectLst/>
                <a:latin typeface="+mj-lt"/>
              </a:rPr>
              <a:t>“It takes courage and strength to be empathetic, and I’m very proudly an empathetic and compassionate leader. I am trying to chart a different path, and that will attract criticism but I can only be true to myself and the form of leadership I believe in.”</a:t>
            </a:r>
            <a:endParaRPr lang="fr-FR" sz="2800" dirty="0">
              <a:latin typeface="+mj-lt"/>
            </a:endParaRPr>
          </a:p>
        </p:txBody>
      </p:sp>
      <p:sp>
        <p:nvSpPr>
          <p:cNvPr id="5" name="TextBox 4">
            <a:extLst>
              <a:ext uri="{FF2B5EF4-FFF2-40B4-BE49-F238E27FC236}">
                <a16:creationId xmlns:a16="http://schemas.microsoft.com/office/drawing/2014/main" id="{7FE100CC-3AFF-3C3D-B635-4FC6264F7C8A}"/>
              </a:ext>
            </a:extLst>
          </p:cNvPr>
          <p:cNvSpPr txBox="1"/>
          <p:nvPr/>
        </p:nvSpPr>
        <p:spPr>
          <a:xfrm>
            <a:off x="838200" y="1460500"/>
            <a:ext cx="184731" cy="307777"/>
          </a:xfrm>
          <a:prstGeom prst="rect">
            <a:avLst/>
          </a:prstGeom>
          <a:noFill/>
        </p:spPr>
        <p:txBody>
          <a:bodyPr wrap="none" rtlCol="0">
            <a:spAutoFit/>
          </a:bodyPr>
          <a:lstStyle/>
          <a:p>
            <a:endParaRPr lang="fr-FR" dirty="0"/>
          </a:p>
        </p:txBody>
      </p:sp>
      <p:sp>
        <p:nvSpPr>
          <p:cNvPr id="6" name="Rectangle: Rounded Corners 5">
            <a:extLst>
              <a:ext uri="{FF2B5EF4-FFF2-40B4-BE49-F238E27FC236}">
                <a16:creationId xmlns:a16="http://schemas.microsoft.com/office/drawing/2014/main" id="{E8C65C58-D745-ACD1-0302-D09A33D54325}"/>
              </a:ext>
            </a:extLst>
          </p:cNvPr>
          <p:cNvSpPr/>
          <p:nvPr/>
        </p:nvSpPr>
        <p:spPr>
          <a:xfrm>
            <a:off x="587050" y="1214967"/>
            <a:ext cx="10769600" cy="3438988"/>
          </a:xfrm>
          <a:prstGeom prst="roundRect">
            <a:avLst>
              <a:gd name="adj" fmla="val 7618"/>
            </a:avLst>
          </a:prstGeom>
          <a:solidFill>
            <a:srgbClr val="EF7D85"/>
          </a:solidFill>
        </p:spPr>
        <p:style>
          <a:lnRef idx="2">
            <a:schemeClr val="accent1">
              <a:shade val="15000"/>
            </a:schemeClr>
          </a:lnRef>
          <a:fillRef idx="1">
            <a:schemeClr val="accent1"/>
          </a:fillRef>
          <a:effectRef idx="0">
            <a:schemeClr val="accent1"/>
          </a:effectRef>
          <a:fontRef idx="minor">
            <a:schemeClr val="lt1"/>
          </a:fontRef>
        </p:style>
        <p:txBody>
          <a:bodyPr numCol="1" rtlCol="0" anchor="t">
            <a:spAutoFit/>
          </a:bodyPr>
          <a:lstStyle/>
          <a:p>
            <a:pPr>
              <a:lnSpc>
                <a:spcPct val="110000"/>
              </a:lnSpc>
            </a:pPr>
            <a:r>
              <a:rPr lang="en-GB" sz="2400" b="1" dirty="0">
                <a:solidFill>
                  <a:schemeClr val="accent2"/>
                </a:solidFill>
              </a:rPr>
              <a:t>Choose a leader, whether a public figure or in your own life, and describe what makes them a positive influence to you</a:t>
            </a:r>
          </a:p>
          <a:p>
            <a:pPr>
              <a:lnSpc>
                <a:spcPct val="110000"/>
              </a:lnSpc>
            </a:pPr>
            <a:endParaRPr lang="en-GB" sz="2400" b="1" dirty="0">
              <a:solidFill>
                <a:schemeClr val="accent2"/>
              </a:solidFill>
            </a:endParaRPr>
          </a:p>
          <a:p>
            <a:pPr>
              <a:lnSpc>
                <a:spcPct val="110000"/>
              </a:lnSpc>
            </a:pPr>
            <a:r>
              <a:rPr lang="en-GB" sz="2400" b="1" dirty="0">
                <a:solidFill>
                  <a:schemeClr val="accent2"/>
                </a:solidFill>
              </a:rPr>
              <a:t>Is there a difference between male and female leadership?</a:t>
            </a:r>
          </a:p>
          <a:p>
            <a:pPr>
              <a:lnSpc>
                <a:spcPct val="110000"/>
              </a:lnSpc>
            </a:pPr>
            <a:endParaRPr lang="en-GB" sz="2400" b="1" dirty="0">
              <a:solidFill>
                <a:schemeClr val="accent2"/>
              </a:solidFill>
            </a:endParaRPr>
          </a:p>
          <a:p>
            <a:pPr>
              <a:lnSpc>
                <a:spcPct val="110000"/>
              </a:lnSpc>
            </a:pPr>
            <a:r>
              <a:rPr lang="en-GB" sz="2400" b="1" dirty="0">
                <a:solidFill>
                  <a:schemeClr val="accent2"/>
                </a:solidFill>
              </a:rPr>
              <a:t>Should leaders lead at the front or from the back?</a:t>
            </a:r>
          </a:p>
          <a:p>
            <a:pPr>
              <a:lnSpc>
                <a:spcPct val="110000"/>
              </a:lnSpc>
            </a:pPr>
            <a:endParaRPr lang="en-GB" sz="2400" b="1" dirty="0">
              <a:solidFill>
                <a:schemeClr val="accent2"/>
              </a:solidFill>
            </a:endParaRPr>
          </a:p>
          <a:p>
            <a:pPr>
              <a:lnSpc>
                <a:spcPct val="110000"/>
              </a:lnSpc>
            </a:pPr>
            <a:r>
              <a:rPr lang="en-GB" sz="2400" b="1" dirty="0">
                <a:solidFill>
                  <a:schemeClr val="accent2"/>
                </a:solidFill>
              </a:rPr>
              <a:t>Are people born to be leaders or can you learn to be a leader?</a:t>
            </a:r>
          </a:p>
        </p:txBody>
      </p:sp>
    </p:spTree>
    <p:extLst>
      <p:ext uri="{BB962C8B-B14F-4D97-AF65-F5344CB8AC3E}">
        <p14:creationId xmlns:p14="http://schemas.microsoft.com/office/powerpoint/2010/main" val="1042726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2050"/>
                                        </p:tgtEl>
                                      </p:cBhvr>
                                    </p:animEffect>
                                    <p:set>
                                      <p:cBhvr>
                                        <p:cTn id="10" dur="1" fill="hold">
                                          <p:stCondLst>
                                            <p:cond delay="499"/>
                                          </p:stCondLst>
                                        </p:cTn>
                                        <p:tgtEl>
                                          <p:spTgt spid="2050"/>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B2A71D-F385-775A-5611-CFCF067BB324}"/>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B919AF3-CCD7-2F69-8252-48FA6725C78F}"/>
              </a:ext>
            </a:extLst>
          </p:cNvPr>
          <p:cNvSpPr>
            <a:spLocks noGrp="1"/>
          </p:cNvSpPr>
          <p:nvPr>
            <p:ph idx="1"/>
          </p:nvPr>
        </p:nvSpPr>
        <p:spPr>
          <a:xfrm>
            <a:off x="415600" y="988600"/>
            <a:ext cx="11360800" cy="5486628"/>
          </a:xfrm>
        </p:spPr>
        <p:txBody>
          <a:bodyPr>
            <a:noAutofit/>
          </a:bodyPr>
          <a:lstStyle/>
          <a:p>
            <a:pPr marL="0" indent="0">
              <a:spcAft>
                <a:spcPts val="1200"/>
              </a:spcAft>
              <a:buClrTx/>
              <a:buSzPct val="100000"/>
              <a:buNone/>
            </a:pPr>
            <a:r>
              <a:rPr lang="en-GB" b="1" u="sng" dirty="0">
                <a:solidFill>
                  <a:schemeClr val="accent2"/>
                </a:solidFill>
              </a:rPr>
              <a:t>The following steps apply to training of all skills</a:t>
            </a:r>
          </a:p>
          <a:p>
            <a:pPr marL="514350" indent="-514350">
              <a:spcAft>
                <a:spcPts val="1200"/>
              </a:spcAft>
              <a:buClrTx/>
              <a:buSzPct val="100000"/>
              <a:buFont typeface="+mj-lt"/>
              <a:buAutoNum type="arabicPeriod"/>
            </a:pPr>
            <a:r>
              <a:rPr lang="en-GB" dirty="0">
                <a:solidFill>
                  <a:schemeClr val="accent2"/>
                </a:solidFill>
              </a:rPr>
              <a:t>Theoretical knowledge delivery</a:t>
            </a:r>
          </a:p>
          <a:p>
            <a:pPr marL="514350" indent="-514350">
              <a:spcAft>
                <a:spcPts val="1200"/>
              </a:spcAft>
              <a:buClrTx/>
              <a:buSzPct val="100000"/>
              <a:buFont typeface="+mj-lt"/>
              <a:buAutoNum type="arabicPeriod"/>
            </a:pPr>
            <a:r>
              <a:rPr lang="en-GB" dirty="0">
                <a:solidFill>
                  <a:schemeClr val="accent2"/>
                </a:solidFill>
              </a:rPr>
              <a:t>Skills training</a:t>
            </a:r>
          </a:p>
          <a:p>
            <a:pPr marL="514350" indent="-514350">
              <a:spcAft>
                <a:spcPts val="1200"/>
              </a:spcAft>
              <a:buClrTx/>
              <a:buSzPct val="100000"/>
              <a:buFont typeface="+mj-lt"/>
              <a:buAutoNum type="arabicPeriod"/>
            </a:pPr>
            <a:r>
              <a:rPr lang="en-GB" dirty="0">
                <a:solidFill>
                  <a:schemeClr val="accent2"/>
                </a:solidFill>
              </a:rPr>
              <a:t>Designing and conducting simulated learning activities</a:t>
            </a:r>
          </a:p>
          <a:p>
            <a:pPr marL="514350" indent="-514350">
              <a:spcAft>
                <a:spcPts val="1200"/>
              </a:spcAft>
              <a:buClrTx/>
              <a:buSzPct val="100000"/>
              <a:buFont typeface="+mj-lt"/>
              <a:buAutoNum type="arabicPeriod"/>
            </a:pPr>
            <a:r>
              <a:rPr lang="en-GB" dirty="0">
                <a:solidFill>
                  <a:schemeClr val="accent2"/>
                </a:solidFill>
              </a:rPr>
              <a:t>Feedback delivery</a:t>
            </a:r>
          </a:p>
          <a:p>
            <a:pPr marL="514350" indent="-514350">
              <a:spcAft>
                <a:spcPts val="1200"/>
              </a:spcAft>
              <a:buClrTx/>
              <a:buSzPct val="100000"/>
              <a:buFont typeface="+mj-lt"/>
              <a:buAutoNum type="arabicPeriod"/>
            </a:pPr>
            <a:r>
              <a:rPr lang="en-GB" dirty="0">
                <a:solidFill>
                  <a:schemeClr val="accent2"/>
                </a:solidFill>
              </a:rPr>
              <a:t>Conducting of debrief</a:t>
            </a:r>
          </a:p>
          <a:p>
            <a:pPr marL="514350" indent="-514350">
              <a:spcAft>
                <a:spcPts val="1200"/>
              </a:spcAft>
              <a:buClrTx/>
              <a:buSzPct val="100000"/>
              <a:buFont typeface="+mj-lt"/>
              <a:buAutoNum type="arabicPeriod"/>
            </a:pPr>
            <a:r>
              <a:rPr lang="en-GB" dirty="0">
                <a:solidFill>
                  <a:schemeClr val="accent2"/>
                </a:solidFill>
              </a:rPr>
              <a:t>Leading a task, using recognized non-technical skills</a:t>
            </a:r>
            <a:endParaRPr lang="en-GB" u="sng" dirty="0">
              <a:solidFill>
                <a:schemeClr val="accent2"/>
              </a:solidFill>
            </a:endParaRPr>
          </a:p>
          <a:p>
            <a:pPr marL="114300" indent="0" algn="ctr">
              <a:lnSpc>
                <a:spcPct val="110000"/>
              </a:lnSpc>
              <a:spcAft>
                <a:spcPts val="1200"/>
              </a:spcAft>
              <a:buClrTx/>
              <a:buSzPct val="100000"/>
              <a:buNone/>
            </a:pPr>
            <a:r>
              <a:rPr lang="en-GB" u="sng" dirty="0">
                <a:solidFill>
                  <a:schemeClr val="accent2"/>
                </a:solidFill>
              </a:rPr>
              <a:t>The skills are those that are subject to individual practice and assessment during the training session</a:t>
            </a:r>
          </a:p>
        </p:txBody>
      </p:sp>
      <p:sp>
        <p:nvSpPr>
          <p:cNvPr id="7" name="Title 1">
            <a:extLst>
              <a:ext uri="{FF2B5EF4-FFF2-40B4-BE49-F238E27FC236}">
                <a16:creationId xmlns:a16="http://schemas.microsoft.com/office/drawing/2014/main" id="{8EAD3929-3ABE-DD97-0C57-E505073BFEB3}"/>
              </a:ext>
            </a:extLst>
          </p:cNvPr>
          <p:cNvSpPr txBox="1">
            <a:spLocks/>
          </p:cNvSpPr>
          <p:nvPr/>
        </p:nvSpPr>
        <p:spPr>
          <a:xfrm>
            <a:off x="587050" y="178749"/>
            <a:ext cx="1136080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600" b="1" dirty="0">
                <a:solidFill>
                  <a:srgbClr val="C00000"/>
                </a:solidFill>
                <a:latin typeface="Montserrat Medium" panose="020F0502020204030204" pitchFamily="34" charset="0"/>
              </a:rPr>
              <a:t>Skills – </a:t>
            </a:r>
            <a:r>
              <a:rPr lang="fr-FR" sz="3600" b="1" dirty="0">
                <a:solidFill>
                  <a:srgbClr val="C00000"/>
                </a:solidFill>
                <a:latin typeface="Montserrat Medium" panose="00000600000000000000" pitchFamily="2" charset="0"/>
              </a:rPr>
              <a:t>Training of </a:t>
            </a:r>
            <a:r>
              <a:rPr lang="fr-FR" sz="3600" b="1" dirty="0" err="1">
                <a:solidFill>
                  <a:srgbClr val="C00000"/>
                </a:solidFill>
                <a:latin typeface="Montserrat Medium" panose="00000600000000000000" pitchFamily="2" charset="0"/>
              </a:rPr>
              <a:t>trainers</a:t>
            </a:r>
            <a:br>
              <a:rPr lang="fr-FR" sz="1800" b="1" dirty="0">
                <a:solidFill>
                  <a:srgbClr val="C00000"/>
                </a:solidFill>
                <a:latin typeface="Montserrat Medium" panose="00000600000000000000" pitchFamily="2" charset="0"/>
              </a:rPr>
            </a:br>
            <a:endParaRPr lang="en-US" sz="1800" b="1" dirty="0">
              <a:solidFill>
                <a:srgbClr val="C00000"/>
              </a:solidFill>
              <a:latin typeface="Montserrat Medium" panose="020F0502020204030204" pitchFamily="34" charset="0"/>
            </a:endParaRPr>
          </a:p>
        </p:txBody>
      </p:sp>
    </p:spTree>
    <p:extLst>
      <p:ext uri="{BB962C8B-B14F-4D97-AF65-F5344CB8AC3E}">
        <p14:creationId xmlns:p14="http://schemas.microsoft.com/office/powerpoint/2010/main" val="1072934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816"/>
        <p:cNvGrpSpPr/>
        <p:nvPr/>
      </p:nvGrpSpPr>
      <p:grpSpPr>
        <a:xfrm>
          <a:off x="0" y="0"/>
          <a:ext cx="0" cy="0"/>
          <a:chOff x="0" y="0"/>
          <a:chExt cx="0" cy="0"/>
        </a:xfrm>
      </p:grpSpPr>
      <p:sp>
        <p:nvSpPr>
          <p:cNvPr id="817" name="Google Shape;817;p50"/>
          <p:cNvSpPr txBox="1">
            <a:spLocks noGrp="1"/>
          </p:cNvSpPr>
          <p:nvPr>
            <p:ph type="title" idx="4294967295"/>
          </p:nvPr>
        </p:nvSpPr>
        <p:spPr>
          <a:xfrm>
            <a:off x="415440" y="2415960"/>
            <a:ext cx="11358720" cy="1832760"/>
          </a:xfrm>
          <a:prstGeom prst="rect">
            <a:avLst/>
          </a:prstGeom>
          <a:noFill/>
          <a:ln>
            <a:noFill/>
          </a:ln>
        </p:spPr>
        <p:txBody>
          <a:bodyPr spcFirstLastPara="1" wrap="square" lIns="90000" tIns="91425" rIns="90000" bIns="91425" anchor="ctr" anchorCtr="0">
            <a:noAutofit/>
          </a:bodyPr>
          <a:lstStyle/>
          <a:p>
            <a:pPr marL="0" marR="0" lvl="0" indent="0" algn="ctr" rtl="0">
              <a:lnSpc>
                <a:spcPct val="100000"/>
              </a:lnSpc>
              <a:spcBef>
                <a:spcPts val="0"/>
              </a:spcBef>
              <a:spcAft>
                <a:spcPts val="0"/>
              </a:spcAft>
              <a:buClr>
                <a:schemeClr val="lt1"/>
              </a:buClr>
              <a:buSzPts val="5400"/>
              <a:buFont typeface="Inria Sans"/>
              <a:buNone/>
            </a:pPr>
            <a:r>
              <a:rPr lang="en-US" sz="5400" b="0" i="0" u="none" strike="noStrike" cap="none" dirty="0">
                <a:solidFill>
                  <a:schemeClr val="lt1"/>
                </a:solidFill>
                <a:highlight>
                  <a:srgbClr val="BD1823"/>
                </a:highlight>
                <a:latin typeface="Inria Sans"/>
                <a:ea typeface="Inria Sans"/>
                <a:cs typeface="Inria Sans"/>
                <a:sym typeface="Inria Sans"/>
              </a:rPr>
              <a:t>Questions?</a:t>
            </a:r>
            <a:endParaRPr sz="5400" b="0" i="0" u="none" strike="noStrike" cap="none" dirty="0">
              <a:solidFill>
                <a:srgbClr val="000000"/>
              </a:solidFill>
              <a:latin typeface="Arial"/>
              <a:ea typeface="Arial"/>
              <a:cs typeface="Arial"/>
              <a:sym typeface="Arial"/>
            </a:endParaRPr>
          </a:p>
        </p:txBody>
      </p:sp>
      <p:sp>
        <p:nvSpPr>
          <p:cNvPr id="818" name="Google Shape;818;p50"/>
          <p:cNvSpPr/>
          <p:nvPr/>
        </p:nvSpPr>
        <p:spPr>
          <a:xfrm>
            <a:off x="3815280" y="4043520"/>
            <a:ext cx="4559040" cy="699120"/>
          </a:xfrm>
          <a:prstGeom prst="rect">
            <a:avLst/>
          </a:prstGeom>
          <a:noFill/>
          <a:ln>
            <a:noFill/>
          </a:ln>
        </p:spPr>
        <p:txBody>
          <a:bodyPr spcFirstLastPara="1" wrap="square" lIns="90000" tIns="45000" rIns="90000" bIns="45000" anchor="t" anchorCtr="0">
            <a:spAutoFit/>
          </a:bodyPr>
          <a:lstStyle/>
          <a:p>
            <a:pPr marL="0" marR="0" lvl="0" indent="0" algn="ctr" rtl="0">
              <a:lnSpc>
                <a:spcPct val="100000"/>
              </a:lnSpc>
              <a:spcBef>
                <a:spcPts val="0"/>
              </a:spcBef>
              <a:spcAft>
                <a:spcPts val="0"/>
              </a:spcAft>
              <a:buNone/>
            </a:pPr>
            <a:r>
              <a:rPr lang="en-US" sz="4000" b="0" strike="noStrike">
                <a:solidFill>
                  <a:schemeClr val="lt2"/>
                </a:solidFill>
                <a:latin typeface="Inria Sans"/>
                <a:ea typeface="Inria Sans"/>
                <a:cs typeface="Inria Sans"/>
                <a:sym typeface="Inria Sans"/>
              </a:rPr>
              <a:t>Questions?</a:t>
            </a:r>
            <a:endParaRPr sz="4000" b="0" strike="noStrike">
              <a:solidFill>
                <a:srgbClr val="000000"/>
              </a:solidFill>
              <a:latin typeface="Arial"/>
              <a:ea typeface="Arial"/>
              <a:cs typeface="Arial"/>
              <a:sym typeface="Arial"/>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823"/>
        <p:cNvGrpSpPr/>
        <p:nvPr/>
      </p:nvGrpSpPr>
      <p:grpSpPr>
        <a:xfrm>
          <a:off x="0" y="0"/>
          <a:ext cx="0" cy="0"/>
          <a:chOff x="0" y="0"/>
          <a:chExt cx="0" cy="0"/>
        </a:xfrm>
      </p:grpSpPr>
      <p:sp>
        <p:nvSpPr>
          <p:cNvPr id="824" name="Google Shape;824;p51"/>
          <p:cNvSpPr txBox="1">
            <a:spLocks noGrp="1"/>
          </p:cNvSpPr>
          <p:nvPr>
            <p:ph type="title" idx="4294967295"/>
          </p:nvPr>
        </p:nvSpPr>
        <p:spPr>
          <a:xfrm>
            <a:off x="415440" y="294120"/>
            <a:ext cx="11358720" cy="552960"/>
          </a:xfrm>
          <a:prstGeom prst="rect">
            <a:avLst/>
          </a:prstGeom>
          <a:noFill/>
          <a:ln>
            <a:noFill/>
          </a:ln>
        </p:spPr>
        <p:txBody>
          <a:bodyPr spcFirstLastPara="1" wrap="square" lIns="0" tIns="91425" rIns="0" bIns="91425" anchor="t" anchorCtr="0">
            <a:noAutofit/>
          </a:bodyPr>
          <a:lstStyle/>
          <a:p>
            <a:pPr marL="0" marR="0" lvl="0" indent="0" algn="l" rtl="0">
              <a:lnSpc>
                <a:spcPct val="100000"/>
              </a:lnSpc>
              <a:spcBef>
                <a:spcPts val="0"/>
              </a:spcBef>
              <a:spcAft>
                <a:spcPts val="0"/>
              </a:spcAft>
              <a:buClr>
                <a:schemeClr val="lt1"/>
              </a:buClr>
              <a:buSzPts val="2800"/>
              <a:buFont typeface="Inria Sans"/>
              <a:buNone/>
            </a:pPr>
            <a:r>
              <a:rPr lang="en-GB" sz="2800" b="0" i="0" u="none" strike="noStrike" cap="none" dirty="0">
                <a:solidFill>
                  <a:schemeClr val="lt1"/>
                </a:solidFill>
                <a:highlight>
                  <a:srgbClr val="BD1823"/>
                </a:highlight>
                <a:latin typeface="Inria Sans"/>
                <a:ea typeface="Inria Sans"/>
                <a:cs typeface="Inria Sans"/>
                <a:sym typeface="Inria Sans"/>
              </a:rPr>
              <a:t>Provide us your feedback</a:t>
            </a:r>
          </a:p>
        </p:txBody>
      </p:sp>
      <p:sp>
        <p:nvSpPr>
          <p:cNvPr id="826" name="Google Shape;826;p51"/>
          <p:cNvSpPr/>
          <p:nvPr/>
        </p:nvSpPr>
        <p:spPr>
          <a:xfrm>
            <a:off x="5117985" y="1620720"/>
            <a:ext cx="6901920" cy="516600"/>
          </a:xfrm>
          <a:prstGeom prst="rect">
            <a:avLst/>
          </a:prstGeom>
          <a:noFill/>
          <a:ln>
            <a:noFill/>
          </a:ln>
        </p:spPr>
        <p:txBody>
          <a:bodyPr spcFirstLastPara="1" wrap="square" lIns="90000" tIns="45000" rIns="90000" bIns="45000" anchor="t" anchorCtr="0">
            <a:spAutoFit/>
          </a:bodyPr>
          <a:lstStyle/>
          <a:p>
            <a:pPr marL="0" marR="0" lvl="0" indent="0" algn="l" rtl="0">
              <a:lnSpc>
                <a:spcPct val="100000"/>
              </a:lnSpc>
              <a:spcBef>
                <a:spcPts val="0"/>
              </a:spcBef>
              <a:spcAft>
                <a:spcPts val="0"/>
              </a:spcAft>
              <a:buNone/>
            </a:pPr>
            <a:r>
              <a:rPr lang="en-US" sz="2800" b="1" strike="noStrike">
                <a:solidFill>
                  <a:srgbClr val="FFFFFF"/>
                </a:solidFill>
                <a:highlight>
                  <a:srgbClr val="BD131E"/>
                </a:highlight>
                <a:latin typeface="Inria Sans"/>
                <a:ea typeface="Inria Sans"/>
                <a:cs typeface="Inria Sans"/>
                <a:sym typeface="Inria Sans"/>
              </a:rPr>
              <a:t>rebrand.ly/CadusTrainingFeedback</a:t>
            </a:r>
            <a:endParaRPr sz="2800" b="0" strike="noStrike">
              <a:solidFill>
                <a:srgbClr val="000000"/>
              </a:solidFill>
              <a:latin typeface="Arial"/>
              <a:ea typeface="Arial"/>
              <a:cs typeface="Arial"/>
              <a:sym typeface="Arial"/>
            </a:endParaRPr>
          </a:p>
        </p:txBody>
      </p:sp>
      <p:pic>
        <p:nvPicPr>
          <p:cNvPr id="827" name="Google Shape;827;p51"/>
          <p:cNvPicPr preferRelativeResize="0"/>
          <p:nvPr/>
        </p:nvPicPr>
        <p:blipFill rotWithShape="1">
          <a:blip r:embed="rId3">
            <a:alphaModFix/>
          </a:blip>
          <a:srcRect/>
          <a:stretch/>
        </p:blipFill>
        <p:spPr>
          <a:xfrm>
            <a:off x="415440" y="1620720"/>
            <a:ext cx="4443480" cy="4443480"/>
          </a:xfrm>
          <a:prstGeom prst="rect">
            <a:avLst/>
          </a:prstGeom>
          <a:noFill/>
          <a:ln>
            <a:noFill/>
          </a:ln>
        </p:spPr>
      </p:pic>
      <p:sp>
        <p:nvSpPr>
          <p:cNvPr id="828" name="Google Shape;828;p51"/>
          <p:cNvSpPr txBox="1"/>
          <p:nvPr/>
        </p:nvSpPr>
        <p:spPr>
          <a:xfrm>
            <a:off x="4945627" y="3416710"/>
            <a:ext cx="4132800" cy="1039533"/>
          </a:xfrm>
          <a:prstGeom prst="rect">
            <a:avLst/>
          </a:prstGeom>
          <a:noFill/>
          <a:ln>
            <a:noFill/>
          </a:ln>
        </p:spPr>
        <p:txBody>
          <a:bodyPr spcFirstLastPara="1" wrap="square" lIns="122025" tIns="122025" rIns="122025" bIns="122025" anchor="t" anchorCtr="0">
            <a:normAutofit lnSpcReduction="10000"/>
          </a:bodyPr>
          <a:lstStyle/>
          <a:p>
            <a:pPr marL="228600" marR="0" lvl="0" indent="0" algn="l" rtl="0">
              <a:lnSpc>
                <a:spcPct val="115000"/>
              </a:lnSpc>
              <a:spcBef>
                <a:spcPts val="0"/>
              </a:spcBef>
              <a:spcAft>
                <a:spcPts val="0"/>
              </a:spcAft>
              <a:buClr>
                <a:srgbClr val="000000"/>
              </a:buClr>
              <a:buSzPts val="2000"/>
              <a:buFont typeface="Arial"/>
              <a:buNone/>
            </a:pPr>
            <a:r>
              <a:rPr lang="en-GB" sz="2000" u="sng" dirty="0">
                <a:solidFill>
                  <a:srgbClr val="000000"/>
                </a:solidFill>
                <a:latin typeface="Arial"/>
                <a:ea typeface="Arial"/>
                <a:cs typeface="Arial"/>
                <a:sym typeface="Arial"/>
              </a:rPr>
              <a:t>Marcello.ferretto@cadus.org</a:t>
            </a:r>
            <a:endParaRPr sz="2000" dirty="0">
              <a:solidFill>
                <a:srgbClr val="000000"/>
              </a:solidFill>
              <a:latin typeface="Arial"/>
              <a:ea typeface="Arial"/>
              <a:cs typeface="Arial"/>
              <a:sym typeface="Arial"/>
            </a:endParaRPr>
          </a:p>
          <a:p>
            <a:pPr marL="228600" marR="0" lvl="0" indent="0" algn="l" rtl="0">
              <a:lnSpc>
                <a:spcPct val="115000"/>
              </a:lnSpc>
              <a:spcBef>
                <a:spcPts val="1001"/>
              </a:spcBef>
              <a:spcAft>
                <a:spcPts val="0"/>
              </a:spcAft>
              <a:buClr>
                <a:srgbClr val="000000"/>
              </a:buClr>
              <a:buSzPts val="2000"/>
              <a:buFont typeface="Arial"/>
              <a:buNone/>
            </a:pPr>
            <a:r>
              <a:rPr lang="en-US" sz="2000" u="sng" dirty="0">
                <a:solidFill>
                  <a:srgbClr val="000000"/>
                </a:solidFill>
                <a:latin typeface="Arial"/>
                <a:ea typeface="Arial"/>
                <a:cs typeface="Arial"/>
                <a:sym typeface="Arial"/>
                <a:hlinkClick r:id="rId4">
                  <a:extLst>
                    <a:ext uri="{A12FA001-AC4F-418D-AE19-62706E023703}">
                      <ahyp:hlinkClr xmlns:ahyp="http://schemas.microsoft.com/office/drawing/2018/hyperlinkcolor" val="tx"/>
                    </a:ext>
                  </a:extLst>
                </a:hlinkClick>
              </a:rPr>
              <a:t>Matthew.jones@cadus.org</a:t>
            </a:r>
            <a:r>
              <a:rPr lang="en-US" sz="2000" dirty="0">
                <a:solidFill>
                  <a:srgbClr val="000000"/>
                </a:solidFill>
                <a:latin typeface="Arial"/>
                <a:ea typeface="Arial"/>
                <a:cs typeface="Arial"/>
                <a:sym typeface="Arial"/>
              </a:rPr>
              <a:t> </a:t>
            </a:r>
            <a:endParaRPr dirty="0"/>
          </a:p>
          <a:p>
            <a:pPr marL="228600" marR="0" lvl="0" indent="0" algn="l" rtl="0">
              <a:lnSpc>
                <a:spcPct val="115000"/>
              </a:lnSpc>
              <a:spcBef>
                <a:spcPts val="1000"/>
              </a:spcBef>
              <a:spcAft>
                <a:spcPts val="0"/>
              </a:spcAft>
              <a:buClr>
                <a:schemeClr val="dk1"/>
              </a:buClr>
              <a:buSzPts val="2000"/>
              <a:buFont typeface="Arial"/>
              <a:buNone/>
            </a:pPr>
            <a:endParaRPr sz="2000" dirty="0">
              <a:solidFill>
                <a:srgbClr val="000000"/>
              </a:solidFill>
              <a:latin typeface="Arial"/>
              <a:ea typeface="Arial"/>
              <a:cs typeface="Arial"/>
              <a:sym typeface="Arial"/>
            </a:endParaRPr>
          </a:p>
          <a:p>
            <a:pPr marL="228600" marR="0" lvl="0" indent="0" algn="l" rtl="0">
              <a:lnSpc>
                <a:spcPct val="115000"/>
              </a:lnSpc>
              <a:spcBef>
                <a:spcPts val="1000"/>
              </a:spcBef>
              <a:spcAft>
                <a:spcPts val="0"/>
              </a:spcAft>
              <a:buClr>
                <a:schemeClr val="dk1"/>
              </a:buClr>
              <a:buSzPts val="1800"/>
              <a:buFont typeface="Arial"/>
              <a:buNone/>
            </a:pPr>
            <a:endParaRPr sz="1800" dirty="0">
              <a:solidFill>
                <a:srgbClr val="000000"/>
              </a:solidFill>
              <a:latin typeface="Arial"/>
              <a:ea typeface="Arial"/>
              <a:cs typeface="Arial"/>
              <a:sym typeface="Arial"/>
            </a:endParaRPr>
          </a:p>
        </p:txBody>
      </p:sp>
      <p:sp>
        <p:nvSpPr>
          <p:cNvPr id="829" name="Google Shape;829;p51"/>
          <p:cNvSpPr txBox="1"/>
          <p:nvPr/>
        </p:nvSpPr>
        <p:spPr>
          <a:xfrm>
            <a:off x="5141107" y="2759350"/>
            <a:ext cx="3741840" cy="657360"/>
          </a:xfrm>
          <a:prstGeom prst="rect">
            <a:avLst/>
          </a:prstGeom>
          <a:noFill/>
          <a:ln>
            <a:noFill/>
          </a:ln>
        </p:spPr>
        <p:txBody>
          <a:bodyPr spcFirstLastPara="1" wrap="square" lIns="122025" tIns="122025" rIns="122025" bIns="122025" anchor="ctr" anchorCtr="0">
            <a:noAutofit/>
          </a:bodyPr>
          <a:lstStyle/>
          <a:p>
            <a:pPr marL="0" marR="0" lvl="0" indent="0" algn="l" rtl="0">
              <a:lnSpc>
                <a:spcPct val="100000"/>
              </a:lnSpc>
              <a:spcBef>
                <a:spcPts val="0"/>
              </a:spcBef>
              <a:spcAft>
                <a:spcPts val="0"/>
              </a:spcAft>
              <a:buClr>
                <a:schemeClr val="lt1"/>
              </a:buClr>
              <a:buSzPts val="2800"/>
              <a:buFont typeface="Inria Sans"/>
              <a:buNone/>
            </a:pPr>
            <a:r>
              <a:rPr lang="en-US" sz="2800">
                <a:solidFill>
                  <a:schemeClr val="lt1"/>
                </a:solidFill>
                <a:highlight>
                  <a:srgbClr val="BD1823"/>
                </a:highlight>
                <a:latin typeface="Inria Sans"/>
                <a:ea typeface="Inria Sans"/>
                <a:cs typeface="Inria Sans"/>
                <a:sym typeface="Inria Sans"/>
              </a:rPr>
              <a:t>Contact us!</a:t>
            </a:r>
            <a:endParaRPr sz="2800">
              <a:solidFill>
                <a:srgbClr val="000000"/>
              </a:solidFill>
              <a:latin typeface="Arial"/>
              <a:ea typeface="Arial"/>
              <a:cs typeface="Arial"/>
              <a:sym typeface="Arial"/>
            </a:endParaRPr>
          </a:p>
        </p:txBody>
      </p:sp>
      <p:sp>
        <p:nvSpPr>
          <p:cNvPr id="830" name="Google Shape;830;p51"/>
          <p:cNvSpPr txBox="1"/>
          <p:nvPr/>
        </p:nvSpPr>
        <p:spPr>
          <a:xfrm>
            <a:off x="8703270" y="2783931"/>
            <a:ext cx="3741840" cy="657360"/>
          </a:xfrm>
          <a:prstGeom prst="rect">
            <a:avLst/>
          </a:prstGeom>
          <a:noFill/>
          <a:ln>
            <a:noFill/>
          </a:ln>
        </p:spPr>
        <p:txBody>
          <a:bodyPr spcFirstLastPara="1" wrap="square" lIns="122025" tIns="122025" rIns="122025" bIns="122025" anchor="ctr" anchorCtr="0">
            <a:noAutofit/>
          </a:bodyPr>
          <a:lstStyle/>
          <a:p>
            <a:pPr marL="0" marR="0" lvl="0" indent="0" algn="l" rtl="0">
              <a:lnSpc>
                <a:spcPct val="100000"/>
              </a:lnSpc>
              <a:spcBef>
                <a:spcPts val="0"/>
              </a:spcBef>
              <a:spcAft>
                <a:spcPts val="0"/>
              </a:spcAft>
              <a:buClr>
                <a:schemeClr val="lt1"/>
              </a:buClr>
              <a:buSzPts val="2800"/>
              <a:buFont typeface="Inria Sans"/>
              <a:buNone/>
            </a:pPr>
            <a:r>
              <a:rPr lang="en-US" sz="2800">
                <a:solidFill>
                  <a:schemeClr val="lt1"/>
                </a:solidFill>
                <a:highlight>
                  <a:srgbClr val="BD1823"/>
                </a:highlight>
                <a:latin typeface="Inria Sans"/>
                <a:ea typeface="Inria Sans"/>
                <a:cs typeface="Inria Sans"/>
                <a:sym typeface="Inria Sans"/>
              </a:rPr>
              <a:t>Follow us!</a:t>
            </a:r>
            <a:endParaRPr sz="2800">
              <a:solidFill>
                <a:srgbClr val="000000"/>
              </a:solidFill>
              <a:latin typeface="Arial"/>
              <a:ea typeface="Arial"/>
              <a:cs typeface="Arial"/>
              <a:sym typeface="Arial"/>
            </a:endParaRPr>
          </a:p>
        </p:txBody>
      </p:sp>
      <p:sp>
        <p:nvSpPr>
          <p:cNvPr id="831" name="Google Shape;831;p51"/>
          <p:cNvSpPr txBox="1"/>
          <p:nvPr/>
        </p:nvSpPr>
        <p:spPr>
          <a:xfrm>
            <a:off x="9907470" y="3768531"/>
            <a:ext cx="2356920" cy="592560"/>
          </a:xfrm>
          <a:prstGeom prst="rect">
            <a:avLst/>
          </a:prstGeom>
          <a:noFill/>
          <a:ln>
            <a:noFill/>
          </a:ln>
        </p:spPr>
        <p:txBody>
          <a:bodyPr spcFirstLastPara="1" wrap="square" lIns="122025" tIns="122025" rIns="122025" bIns="122025" anchor="ctr" anchorCtr="0">
            <a:noAutofit/>
          </a:bodyPr>
          <a:lstStyle/>
          <a:p>
            <a:pPr marL="228600" marR="0" lvl="0" indent="0" algn="l" rtl="0">
              <a:lnSpc>
                <a:spcPct val="115000"/>
              </a:lnSpc>
              <a:spcBef>
                <a:spcPts val="0"/>
              </a:spcBef>
              <a:spcAft>
                <a:spcPts val="0"/>
              </a:spcAft>
              <a:buClr>
                <a:schemeClr val="dk2"/>
              </a:buClr>
              <a:buSzPts val="1800"/>
              <a:buFont typeface="Arial"/>
              <a:buNone/>
            </a:pPr>
            <a:r>
              <a:rPr lang="en-US" sz="1800">
                <a:solidFill>
                  <a:schemeClr val="dk2"/>
                </a:solidFill>
                <a:latin typeface="Montserrat Medium"/>
                <a:ea typeface="Montserrat Medium"/>
                <a:cs typeface="Montserrat Medium"/>
                <a:sym typeface="Montserrat Medium"/>
              </a:rPr>
              <a:t>@cadus_org</a:t>
            </a:r>
            <a:endParaRPr sz="1800">
              <a:solidFill>
                <a:srgbClr val="000000"/>
              </a:solidFill>
              <a:latin typeface="Arial"/>
              <a:ea typeface="Arial"/>
              <a:cs typeface="Arial"/>
              <a:sym typeface="Arial"/>
            </a:endParaRPr>
          </a:p>
        </p:txBody>
      </p:sp>
      <p:pic>
        <p:nvPicPr>
          <p:cNvPr id="832" name="Google Shape;832;p51"/>
          <p:cNvPicPr preferRelativeResize="0"/>
          <p:nvPr/>
        </p:nvPicPr>
        <p:blipFill rotWithShape="1">
          <a:blip r:embed="rId5">
            <a:alphaModFix/>
          </a:blip>
          <a:srcRect/>
          <a:stretch/>
        </p:blipFill>
        <p:spPr>
          <a:xfrm>
            <a:off x="8865270" y="3645051"/>
            <a:ext cx="839160" cy="839160"/>
          </a:xfrm>
          <a:prstGeom prst="rect">
            <a:avLst/>
          </a:prstGeom>
          <a:noFill/>
          <a:ln>
            <a:noFill/>
          </a:ln>
        </p:spPr>
      </p:pic>
      <p:pic>
        <p:nvPicPr>
          <p:cNvPr id="833" name="Google Shape;833;p51"/>
          <p:cNvPicPr preferRelativeResize="0"/>
          <p:nvPr/>
        </p:nvPicPr>
        <p:blipFill rotWithShape="1">
          <a:blip r:embed="rId6">
            <a:alphaModFix/>
          </a:blip>
          <a:srcRect/>
          <a:stretch/>
        </p:blipFill>
        <p:spPr>
          <a:xfrm>
            <a:off x="8703270" y="4477991"/>
            <a:ext cx="1162800" cy="774720"/>
          </a:xfrm>
          <a:prstGeom prst="rect">
            <a:avLst/>
          </a:prstGeom>
          <a:noFill/>
          <a:ln>
            <a:noFill/>
          </a:ln>
        </p:spPr>
      </p:pic>
      <p:sp>
        <p:nvSpPr>
          <p:cNvPr id="834" name="Google Shape;834;p51"/>
          <p:cNvSpPr txBox="1"/>
          <p:nvPr/>
        </p:nvSpPr>
        <p:spPr>
          <a:xfrm>
            <a:off x="9907470" y="4569071"/>
            <a:ext cx="2356920" cy="592560"/>
          </a:xfrm>
          <a:prstGeom prst="rect">
            <a:avLst/>
          </a:prstGeom>
          <a:noFill/>
          <a:ln>
            <a:noFill/>
          </a:ln>
        </p:spPr>
        <p:txBody>
          <a:bodyPr spcFirstLastPara="1" wrap="square" lIns="122025" tIns="122025" rIns="122025" bIns="122025" anchor="ctr" anchorCtr="0">
            <a:noAutofit/>
          </a:bodyPr>
          <a:lstStyle/>
          <a:p>
            <a:pPr marL="228600" marR="0" lvl="0" indent="0" algn="l" rtl="0">
              <a:lnSpc>
                <a:spcPct val="115000"/>
              </a:lnSpc>
              <a:spcBef>
                <a:spcPts val="0"/>
              </a:spcBef>
              <a:spcAft>
                <a:spcPts val="0"/>
              </a:spcAft>
              <a:buClr>
                <a:schemeClr val="dk2"/>
              </a:buClr>
              <a:buSzPts val="1800"/>
              <a:buFont typeface="Arial"/>
              <a:buNone/>
            </a:pPr>
            <a:r>
              <a:rPr lang="en-US" sz="1800">
                <a:solidFill>
                  <a:schemeClr val="dk2"/>
                </a:solidFill>
                <a:latin typeface="Montserrat Medium"/>
                <a:ea typeface="Montserrat Medium"/>
                <a:cs typeface="Montserrat Medium"/>
                <a:sym typeface="Montserrat Medium"/>
              </a:rPr>
              <a:t>@cadus_org</a:t>
            </a:r>
            <a:endParaRPr sz="1800">
              <a:solidFill>
                <a:srgbClr val="000000"/>
              </a:solidFill>
              <a:latin typeface="Arial"/>
              <a:ea typeface="Arial"/>
              <a:cs typeface="Arial"/>
              <a:sym typeface="Arial"/>
            </a:endParaRPr>
          </a:p>
        </p:txBody>
      </p:sp>
      <p:pic>
        <p:nvPicPr>
          <p:cNvPr id="835" name="Google Shape;835;p51"/>
          <p:cNvPicPr preferRelativeResize="0"/>
          <p:nvPr/>
        </p:nvPicPr>
        <p:blipFill rotWithShape="1">
          <a:blip r:embed="rId7">
            <a:alphaModFix/>
          </a:blip>
          <a:srcRect/>
          <a:stretch/>
        </p:blipFill>
        <p:spPr>
          <a:xfrm>
            <a:off x="8882947" y="5236991"/>
            <a:ext cx="803880" cy="803880"/>
          </a:xfrm>
          <a:prstGeom prst="rect">
            <a:avLst/>
          </a:prstGeom>
          <a:noFill/>
          <a:ln>
            <a:noFill/>
          </a:ln>
        </p:spPr>
      </p:pic>
      <p:sp>
        <p:nvSpPr>
          <p:cNvPr id="836" name="Google Shape;836;p51"/>
          <p:cNvSpPr txBox="1"/>
          <p:nvPr/>
        </p:nvSpPr>
        <p:spPr>
          <a:xfrm>
            <a:off x="9907507" y="5342471"/>
            <a:ext cx="2356920" cy="592560"/>
          </a:xfrm>
          <a:prstGeom prst="rect">
            <a:avLst/>
          </a:prstGeom>
          <a:noFill/>
          <a:ln>
            <a:noFill/>
          </a:ln>
        </p:spPr>
        <p:txBody>
          <a:bodyPr spcFirstLastPara="1" wrap="square" lIns="122025" tIns="122025" rIns="122025" bIns="122025" anchor="ctr" anchorCtr="0">
            <a:noAutofit/>
          </a:bodyPr>
          <a:lstStyle/>
          <a:p>
            <a:pPr marL="228600" marR="0" lvl="0" indent="0" algn="l" rtl="0">
              <a:lnSpc>
                <a:spcPct val="115000"/>
              </a:lnSpc>
              <a:spcBef>
                <a:spcPts val="0"/>
              </a:spcBef>
              <a:spcAft>
                <a:spcPts val="0"/>
              </a:spcAft>
              <a:buClr>
                <a:schemeClr val="dk2"/>
              </a:buClr>
              <a:buSzPts val="1800"/>
              <a:buFont typeface="Arial"/>
              <a:buNone/>
            </a:pPr>
            <a:r>
              <a:rPr lang="en-US" sz="1800">
                <a:solidFill>
                  <a:schemeClr val="dk2"/>
                </a:solidFill>
                <a:latin typeface="Montserrat Medium"/>
                <a:ea typeface="Montserrat Medium"/>
                <a:cs typeface="Montserrat Medium"/>
                <a:sym typeface="Montserrat Medium"/>
              </a:rPr>
              <a:t>@cadus.org</a:t>
            </a:r>
            <a:endParaRPr sz="1800">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15600" y="988600"/>
            <a:ext cx="11360800" cy="5486628"/>
          </a:xfrm>
        </p:spPr>
        <p:txBody>
          <a:bodyPr>
            <a:noAutofit/>
          </a:bodyPr>
          <a:lstStyle/>
          <a:p>
            <a:pPr indent="-457200">
              <a:lnSpc>
                <a:spcPct val="110000"/>
              </a:lnSpc>
              <a:spcAft>
                <a:spcPts val="1200"/>
              </a:spcAft>
              <a:buClrTx/>
              <a:buSzPct val="100000"/>
              <a:buFont typeface="Wingdings" panose="05000000000000000000" pitchFamily="2" charset="2"/>
              <a:buChar char="v"/>
            </a:pPr>
            <a:r>
              <a:rPr lang="en-GB" sz="2600" dirty="0">
                <a:solidFill>
                  <a:schemeClr val="accent2"/>
                </a:solidFill>
              </a:rPr>
              <a:t>Please recognise that in delivering feedback, you may trigger sensitivities and existing anxieties</a:t>
            </a:r>
          </a:p>
          <a:p>
            <a:pPr lvl="1" indent="-457200">
              <a:lnSpc>
                <a:spcPct val="100000"/>
              </a:lnSpc>
              <a:spcAft>
                <a:spcPts val="600"/>
              </a:spcAft>
              <a:buClrTx/>
              <a:buSzPct val="100000"/>
              <a:buFont typeface="Courier New" panose="02070309020205020404" pitchFamily="49" charset="0"/>
              <a:buChar char="o"/>
            </a:pPr>
            <a:r>
              <a:rPr lang="en-GB" b="1" dirty="0">
                <a:solidFill>
                  <a:srgbClr val="C00000"/>
                </a:solidFill>
              </a:rPr>
              <a:t>Respect others</a:t>
            </a:r>
          </a:p>
          <a:p>
            <a:pPr lvl="1" indent="-457200">
              <a:lnSpc>
                <a:spcPct val="100000"/>
              </a:lnSpc>
              <a:spcAft>
                <a:spcPts val="600"/>
              </a:spcAft>
              <a:buClrTx/>
              <a:buSzPct val="100000"/>
              <a:buFont typeface="Courier New" panose="02070309020205020404" pitchFamily="49" charset="0"/>
              <a:buChar char="o"/>
            </a:pPr>
            <a:r>
              <a:rPr lang="en-GB" b="1" dirty="0">
                <a:solidFill>
                  <a:srgbClr val="C00000"/>
                </a:solidFill>
              </a:rPr>
              <a:t>Listen respectfully</a:t>
            </a:r>
          </a:p>
          <a:p>
            <a:pPr lvl="1" indent="-457200">
              <a:lnSpc>
                <a:spcPct val="100000"/>
              </a:lnSpc>
              <a:spcAft>
                <a:spcPts val="600"/>
              </a:spcAft>
              <a:buClrTx/>
              <a:buSzPct val="100000"/>
              <a:buFont typeface="Courier New" panose="02070309020205020404" pitchFamily="49" charset="0"/>
              <a:buChar char="o"/>
            </a:pPr>
            <a:r>
              <a:rPr lang="en-GB" b="1" dirty="0">
                <a:solidFill>
                  <a:srgbClr val="C00000"/>
                </a:solidFill>
              </a:rPr>
              <a:t>Allow everyone the chance to speak</a:t>
            </a:r>
          </a:p>
          <a:p>
            <a:pPr lvl="1" indent="-457200">
              <a:lnSpc>
                <a:spcPct val="100000"/>
              </a:lnSpc>
              <a:spcAft>
                <a:spcPts val="600"/>
              </a:spcAft>
              <a:buClrTx/>
              <a:buSzPct val="100000"/>
              <a:buFont typeface="Courier New" panose="02070309020205020404" pitchFamily="49" charset="0"/>
              <a:buChar char="o"/>
            </a:pPr>
            <a:r>
              <a:rPr lang="en-GB" b="1" dirty="0">
                <a:solidFill>
                  <a:srgbClr val="C00000"/>
                </a:solidFill>
              </a:rPr>
              <a:t>Do not talk over others</a:t>
            </a:r>
          </a:p>
          <a:p>
            <a:pPr lvl="1" indent="-457200">
              <a:lnSpc>
                <a:spcPct val="100000"/>
              </a:lnSpc>
              <a:spcAft>
                <a:spcPts val="600"/>
              </a:spcAft>
              <a:buClrTx/>
              <a:buSzPct val="100000"/>
              <a:buFont typeface="Courier New" panose="02070309020205020404" pitchFamily="49" charset="0"/>
              <a:buChar char="o"/>
            </a:pPr>
            <a:r>
              <a:rPr lang="en-GB" b="1" dirty="0">
                <a:solidFill>
                  <a:srgbClr val="C00000"/>
                </a:solidFill>
              </a:rPr>
              <a:t>Keep criticism fair, neutral and supportive</a:t>
            </a:r>
          </a:p>
          <a:p>
            <a:pPr lvl="1" indent="-457200">
              <a:lnSpc>
                <a:spcPct val="100000"/>
              </a:lnSpc>
              <a:spcAft>
                <a:spcPts val="600"/>
              </a:spcAft>
              <a:buClrTx/>
              <a:buSzPct val="100000"/>
              <a:buFont typeface="Courier New" panose="02070309020205020404" pitchFamily="49" charset="0"/>
              <a:buChar char="o"/>
            </a:pPr>
            <a:r>
              <a:rPr lang="en-GB" b="1" dirty="0">
                <a:solidFill>
                  <a:srgbClr val="C00000"/>
                </a:solidFill>
              </a:rPr>
              <a:t>Show an interest in each other’s learning journey</a:t>
            </a:r>
          </a:p>
          <a:p>
            <a:pPr indent="-457200">
              <a:lnSpc>
                <a:spcPct val="110000"/>
              </a:lnSpc>
              <a:spcAft>
                <a:spcPts val="1200"/>
              </a:spcAft>
              <a:buClrTx/>
              <a:buSzPct val="100000"/>
              <a:buFont typeface="Wingdings" panose="05000000000000000000" pitchFamily="2" charset="2"/>
              <a:buChar char="v"/>
            </a:pPr>
            <a:r>
              <a:rPr lang="en-GB" sz="2400" dirty="0">
                <a:solidFill>
                  <a:schemeClr val="accent2"/>
                </a:solidFill>
              </a:rPr>
              <a:t>Limit/avoid use of mobile phones</a:t>
            </a:r>
          </a:p>
          <a:p>
            <a:pPr indent="-457200">
              <a:lnSpc>
                <a:spcPct val="110000"/>
              </a:lnSpc>
              <a:spcAft>
                <a:spcPts val="1200"/>
              </a:spcAft>
              <a:buClrTx/>
              <a:buSzPct val="100000"/>
              <a:buFont typeface="Wingdings" panose="05000000000000000000" pitchFamily="2" charset="2"/>
              <a:buChar char="v"/>
            </a:pPr>
            <a:r>
              <a:rPr lang="en-GB" sz="2400" dirty="0">
                <a:solidFill>
                  <a:schemeClr val="accent2"/>
                </a:solidFill>
              </a:rPr>
              <a:t>Respect allotted break times</a:t>
            </a:r>
          </a:p>
        </p:txBody>
      </p:sp>
      <p:sp>
        <p:nvSpPr>
          <p:cNvPr id="7" name="Title 1">
            <a:extLst>
              <a:ext uri="{FF2B5EF4-FFF2-40B4-BE49-F238E27FC236}">
                <a16:creationId xmlns:a16="http://schemas.microsoft.com/office/drawing/2014/main" id="{6B87A46B-18F6-7FA2-40EA-FEB9B334043C}"/>
              </a:ext>
            </a:extLst>
          </p:cNvPr>
          <p:cNvSpPr txBox="1">
            <a:spLocks/>
          </p:cNvSpPr>
          <p:nvPr/>
        </p:nvSpPr>
        <p:spPr>
          <a:xfrm>
            <a:off x="587050" y="178749"/>
            <a:ext cx="1136080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600" b="1" dirty="0">
                <a:solidFill>
                  <a:srgbClr val="C00000"/>
                </a:solidFill>
                <a:latin typeface="Montserrat Medium" panose="020F0502020204030204" pitchFamily="34" charset="0"/>
              </a:rPr>
              <a:t>GROUND RULES</a:t>
            </a:r>
            <a:br>
              <a:rPr lang="fr-FR" sz="1800" b="1" dirty="0">
                <a:solidFill>
                  <a:srgbClr val="C00000"/>
                </a:solidFill>
                <a:latin typeface="Montserrat Medium" panose="00000600000000000000" pitchFamily="2" charset="0"/>
              </a:rPr>
            </a:br>
            <a:endParaRPr lang="en-US" sz="1800" b="1" dirty="0">
              <a:solidFill>
                <a:srgbClr val="C00000"/>
              </a:solidFill>
              <a:latin typeface="Montserrat Medium" panose="020F0502020204030204" pitchFamily="34" charset="0"/>
            </a:endParaRPr>
          </a:p>
        </p:txBody>
      </p:sp>
    </p:spTree>
    <p:extLst>
      <p:ext uri="{BB962C8B-B14F-4D97-AF65-F5344CB8AC3E}">
        <p14:creationId xmlns:p14="http://schemas.microsoft.com/office/powerpoint/2010/main" val="2662508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15600" y="988600"/>
            <a:ext cx="11360800" cy="5486628"/>
          </a:xfrm>
        </p:spPr>
        <p:txBody>
          <a:bodyPr>
            <a:noAutofit/>
          </a:bodyPr>
          <a:lstStyle/>
          <a:p>
            <a:pPr marL="0" indent="0">
              <a:spcAft>
                <a:spcPts val="1200"/>
              </a:spcAft>
              <a:buClrTx/>
              <a:buSzPct val="100000"/>
              <a:buNone/>
            </a:pPr>
            <a:r>
              <a:rPr lang="en-GB" dirty="0">
                <a:solidFill>
                  <a:schemeClr val="accent2"/>
                </a:solidFill>
              </a:rPr>
              <a:t>The training is based on skills/competency learning. Such skills:</a:t>
            </a:r>
          </a:p>
          <a:p>
            <a:pPr indent="-457200">
              <a:spcAft>
                <a:spcPts val="1200"/>
              </a:spcAft>
              <a:buClrTx/>
              <a:buSzPct val="100000"/>
              <a:buFont typeface="Wingdings" panose="05000000000000000000" pitchFamily="2" charset="2"/>
              <a:buChar char="v"/>
            </a:pPr>
            <a:r>
              <a:rPr lang="en-GB" sz="2600" dirty="0">
                <a:solidFill>
                  <a:schemeClr val="accent2"/>
                </a:solidFill>
              </a:rPr>
              <a:t>Follow definable steps and processes to create reflexes (muscle memory)</a:t>
            </a:r>
          </a:p>
          <a:p>
            <a:pPr marL="446088" indent="-446088">
              <a:spcAft>
                <a:spcPts val="1200"/>
              </a:spcAft>
              <a:buClrTx/>
              <a:buSzPct val="100000"/>
              <a:buFont typeface="Wingdings" panose="05000000000000000000" pitchFamily="2" charset="2"/>
              <a:buChar char="v"/>
            </a:pPr>
            <a:r>
              <a:rPr lang="en-GB" sz="2600" dirty="0">
                <a:solidFill>
                  <a:schemeClr val="accent2"/>
                </a:solidFill>
              </a:rPr>
              <a:t>Can be performed and assessed methodically</a:t>
            </a:r>
          </a:p>
          <a:p>
            <a:pPr marL="446088" indent="-446088">
              <a:spcAft>
                <a:spcPts val="1200"/>
              </a:spcAft>
              <a:buClrTx/>
              <a:buSzPct val="100000"/>
              <a:buFont typeface="Wingdings" panose="05000000000000000000" pitchFamily="2" charset="2"/>
              <a:buChar char="v"/>
            </a:pPr>
            <a:r>
              <a:rPr lang="en-GB" sz="2600" dirty="0">
                <a:solidFill>
                  <a:schemeClr val="accent2"/>
                </a:solidFill>
              </a:rPr>
              <a:t>Team oriented, relying on non-technical skills in part, such as communication, teamwork and situational awareness</a:t>
            </a:r>
          </a:p>
          <a:p>
            <a:pPr marL="446088" indent="-446088">
              <a:spcAft>
                <a:spcPts val="1200"/>
              </a:spcAft>
              <a:buClrTx/>
              <a:buSzPct val="100000"/>
              <a:buFont typeface="Wingdings" panose="05000000000000000000" pitchFamily="2" charset="2"/>
              <a:buChar char="v"/>
            </a:pPr>
            <a:r>
              <a:rPr lang="en-GB" sz="2600" dirty="0">
                <a:solidFill>
                  <a:schemeClr val="accent2"/>
                </a:solidFill>
              </a:rPr>
              <a:t>Based on limited, simple theoretical knowledge</a:t>
            </a:r>
          </a:p>
          <a:p>
            <a:pPr marL="446088" indent="-446088">
              <a:spcAft>
                <a:spcPts val="1200"/>
              </a:spcAft>
              <a:buClrTx/>
              <a:buSzPct val="100000"/>
              <a:buFont typeface="Wingdings" panose="05000000000000000000" pitchFamily="2" charset="2"/>
              <a:buChar char="v"/>
            </a:pPr>
            <a:r>
              <a:rPr lang="en-GB" sz="2600" dirty="0">
                <a:solidFill>
                  <a:schemeClr val="accent2"/>
                </a:solidFill>
              </a:rPr>
              <a:t>Those with maximal relevance in real life and real world situations</a:t>
            </a:r>
          </a:p>
          <a:p>
            <a:pPr marL="446088" indent="-446088">
              <a:spcAft>
                <a:spcPts val="1200"/>
              </a:spcAft>
              <a:buClrTx/>
              <a:buSzPct val="100000"/>
              <a:buFont typeface="Wingdings" panose="05000000000000000000" pitchFamily="2" charset="2"/>
              <a:buChar char="v"/>
            </a:pPr>
            <a:r>
              <a:rPr lang="en-GB" sz="2600" dirty="0">
                <a:solidFill>
                  <a:schemeClr val="accent2"/>
                </a:solidFill>
              </a:rPr>
              <a:t>Having a strong safety and welfare component, whether in the domain of physical or psychological safety.</a:t>
            </a:r>
          </a:p>
        </p:txBody>
      </p:sp>
      <p:sp>
        <p:nvSpPr>
          <p:cNvPr id="7" name="Title 1">
            <a:extLst>
              <a:ext uri="{FF2B5EF4-FFF2-40B4-BE49-F238E27FC236}">
                <a16:creationId xmlns:a16="http://schemas.microsoft.com/office/drawing/2014/main" id="{6B87A46B-18F6-7FA2-40EA-FEB9B334043C}"/>
              </a:ext>
            </a:extLst>
          </p:cNvPr>
          <p:cNvSpPr txBox="1">
            <a:spLocks/>
          </p:cNvSpPr>
          <p:nvPr/>
        </p:nvSpPr>
        <p:spPr>
          <a:xfrm>
            <a:off x="587050" y="178749"/>
            <a:ext cx="1136080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600" b="1" dirty="0">
                <a:solidFill>
                  <a:srgbClr val="C00000"/>
                </a:solidFill>
                <a:latin typeface="Montserrat Medium" panose="020F0502020204030204" pitchFamily="34" charset="0"/>
              </a:rPr>
              <a:t>SKILLS BASED TRAINING – which skills?</a:t>
            </a:r>
            <a:br>
              <a:rPr lang="en-GB" sz="1800" b="1" dirty="0">
                <a:solidFill>
                  <a:srgbClr val="C00000"/>
                </a:solidFill>
                <a:latin typeface="Montserrat Medium" panose="00000600000000000000" pitchFamily="2" charset="0"/>
              </a:rPr>
            </a:br>
            <a:endParaRPr lang="en-GB" sz="1800" b="1" dirty="0">
              <a:solidFill>
                <a:srgbClr val="C00000"/>
              </a:solidFill>
              <a:latin typeface="Montserrat Medium" panose="020F0502020204030204" pitchFamily="34" charset="0"/>
            </a:endParaRPr>
          </a:p>
        </p:txBody>
      </p:sp>
      <p:sp>
        <p:nvSpPr>
          <p:cNvPr id="2" name="Rectangle: Rounded Corners 1">
            <a:extLst>
              <a:ext uri="{FF2B5EF4-FFF2-40B4-BE49-F238E27FC236}">
                <a16:creationId xmlns:a16="http://schemas.microsoft.com/office/drawing/2014/main" id="{90AC5D56-119A-E17B-07FB-DB7D81FD70CD}"/>
              </a:ext>
            </a:extLst>
          </p:cNvPr>
          <p:cNvSpPr/>
          <p:nvPr/>
        </p:nvSpPr>
        <p:spPr>
          <a:xfrm>
            <a:off x="1264024" y="1855693"/>
            <a:ext cx="9265023" cy="349623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200" dirty="0"/>
              <a:t>We’re not teaching you to be doctors or explosive experts</a:t>
            </a:r>
          </a:p>
          <a:p>
            <a:pPr algn="ctr"/>
            <a:endParaRPr lang="en-GB" sz="3200" dirty="0"/>
          </a:p>
          <a:p>
            <a:pPr algn="ctr"/>
            <a:r>
              <a:rPr lang="en-GB" sz="3200" dirty="0"/>
              <a:t>We’re teaching you how to practice first aid response or be safe in areas at risk of unexploded ordinance</a:t>
            </a:r>
          </a:p>
        </p:txBody>
      </p:sp>
    </p:spTree>
    <p:extLst>
      <p:ext uri="{BB962C8B-B14F-4D97-AF65-F5344CB8AC3E}">
        <p14:creationId xmlns:p14="http://schemas.microsoft.com/office/powerpoint/2010/main" val="2050163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
                                            <p:bg/>
                                          </p:spTgt>
                                        </p:tgtEl>
                                        <p:attrNameLst>
                                          <p:attrName>style.visibility</p:attrName>
                                        </p:attrNameLst>
                                      </p:cBhvr>
                                      <p:to>
                                        <p:strVal val="visible"/>
                                      </p:to>
                                    </p:set>
                                    <p:animEffect transition="in" filter="fade">
                                      <p:cBhvr>
                                        <p:cTn id="42" dur="500"/>
                                        <p:tgtEl>
                                          <p:spTgt spid="2">
                                            <p:bg/>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
                                            <p:txEl>
                                              <p:pRg st="0" end="0"/>
                                            </p:txEl>
                                          </p:spTgt>
                                        </p:tgtEl>
                                        <p:attrNameLst>
                                          <p:attrName>style.visibility</p:attrName>
                                        </p:attrNameLst>
                                      </p:cBhvr>
                                      <p:to>
                                        <p:strVal val="visible"/>
                                      </p:to>
                                    </p:set>
                                    <p:animEffect transition="in" filter="fade">
                                      <p:cBhvr>
                                        <p:cTn id="47" dur="500"/>
                                        <p:tgtEl>
                                          <p:spTgt spid="2">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
                                            <p:txEl>
                                              <p:pRg st="2" end="2"/>
                                            </p:txEl>
                                          </p:spTgt>
                                        </p:tgtEl>
                                        <p:attrNameLst>
                                          <p:attrName>style.visibility</p:attrName>
                                        </p:attrNameLst>
                                      </p:cBhvr>
                                      <p:to>
                                        <p:strVal val="visible"/>
                                      </p:to>
                                    </p:set>
                                    <p:animEffect transition="in" filter="fade">
                                      <p:cBhvr>
                                        <p:cTn id="5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B87A46B-18F6-7FA2-40EA-FEB9B334043C}"/>
              </a:ext>
            </a:extLst>
          </p:cNvPr>
          <p:cNvSpPr txBox="1">
            <a:spLocks/>
          </p:cNvSpPr>
          <p:nvPr/>
        </p:nvSpPr>
        <p:spPr>
          <a:xfrm>
            <a:off x="587050" y="178749"/>
            <a:ext cx="1136080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3600" b="1" dirty="0">
                <a:solidFill>
                  <a:srgbClr val="C00000"/>
                </a:solidFill>
                <a:latin typeface="Montserrat Medium" panose="020F0502020204030204" pitchFamily="34" charset="0"/>
              </a:rPr>
              <a:t>LEARNING MODEL</a:t>
            </a:r>
            <a:br>
              <a:rPr lang="fr-FR" sz="1800" b="1" dirty="0">
                <a:solidFill>
                  <a:srgbClr val="C00000"/>
                </a:solidFill>
                <a:latin typeface="Montserrat Medium" panose="00000600000000000000" pitchFamily="2" charset="0"/>
              </a:rPr>
            </a:br>
            <a:endParaRPr lang="en-US" sz="1800" b="1" dirty="0">
              <a:solidFill>
                <a:srgbClr val="C00000"/>
              </a:solidFill>
              <a:latin typeface="Montserrat Medium" panose="020F0502020204030204" pitchFamily="34" charset="0"/>
            </a:endParaRPr>
          </a:p>
        </p:txBody>
      </p:sp>
      <p:sp>
        <p:nvSpPr>
          <p:cNvPr id="11" name="Content Placeholder 2">
            <a:extLst>
              <a:ext uri="{FF2B5EF4-FFF2-40B4-BE49-F238E27FC236}">
                <a16:creationId xmlns:a16="http://schemas.microsoft.com/office/drawing/2014/main" id="{20DFE30B-8EEC-A07E-BC76-5F41FCB06022}"/>
              </a:ext>
            </a:extLst>
          </p:cNvPr>
          <p:cNvSpPr txBox="1">
            <a:spLocks/>
          </p:cNvSpPr>
          <p:nvPr/>
        </p:nvSpPr>
        <p:spPr>
          <a:xfrm>
            <a:off x="755841" y="1008337"/>
            <a:ext cx="10652893" cy="5486628"/>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Arial"/>
                <a:ea typeface="Arial"/>
                <a:cs typeface="Arial"/>
                <a:sym typeface="Arial"/>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Arial"/>
                <a:ea typeface="Arial"/>
                <a:cs typeface="Arial"/>
                <a:sym typeface="Arial"/>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indent="-457200">
              <a:spcBef>
                <a:spcPts val="600"/>
              </a:spcBef>
              <a:spcAft>
                <a:spcPts val="1200"/>
              </a:spcAft>
              <a:buClrTx/>
              <a:buSzPct val="100000"/>
              <a:buFont typeface="Wingdings" panose="05000000000000000000" pitchFamily="2" charset="2"/>
              <a:buChar char="v"/>
            </a:pPr>
            <a:r>
              <a:rPr lang="en-GB" sz="2400" dirty="0">
                <a:solidFill>
                  <a:schemeClr val="accent2"/>
                </a:solidFill>
              </a:rPr>
              <a:t>Introduce the overall objective / mission (e.g. an immediate response to traumatic injuries)</a:t>
            </a:r>
          </a:p>
          <a:p>
            <a:pPr indent="-457200">
              <a:spcBef>
                <a:spcPts val="600"/>
              </a:spcBef>
              <a:spcAft>
                <a:spcPts val="1200"/>
              </a:spcAft>
              <a:buClrTx/>
              <a:buSzPct val="100000"/>
              <a:buFont typeface="Wingdings" panose="05000000000000000000" pitchFamily="2" charset="2"/>
              <a:buChar char="v"/>
            </a:pPr>
            <a:r>
              <a:rPr lang="en-GB" sz="2400" dirty="0">
                <a:solidFill>
                  <a:schemeClr val="accent2"/>
                </a:solidFill>
              </a:rPr>
              <a:t>Introduction of self and chance of learners to define their goals</a:t>
            </a:r>
          </a:p>
          <a:p>
            <a:pPr indent="-457200">
              <a:spcBef>
                <a:spcPts val="600"/>
              </a:spcBef>
              <a:spcAft>
                <a:spcPts val="1200"/>
              </a:spcAft>
              <a:buClrTx/>
              <a:buSzPct val="100000"/>
              <a:buFont typeface="Wingdings" panose="05000000000000000000" pitchFamily="2" charset="2"/>
              <a:buChar char="v"/>
            </a:pPr>
            <a:r>
              <a:rPr lang="en-GB" sz="2400" dirty="0">
                <a:solidFill>
                  <a:schemeClr val="accent2"/>
                </a:solidFill>
              </a:rPr>
              <a:t>Introduce the list of skills</a:t>
            </a:r>
          </a:p>
          <a:p>
            <a:pPr indent="-457200">
              <a:spcBef>
                <a:spcPts val="600"/>
              </a:spcBef>
              <a:spcAft>
                <a:spcPts val="1200"/>
              </a:spcAft>
              <a:buClrTx/>
              <a:buSzPct val="100000"/>
              <a:buFont typeface="Wingdings" panose="05000000000000000000" pitchFamily="2" charset="2"/>
              <a:buChar char="v"/>
            </a:pPr>
            <a:r>
              <a:rPr lang="en-GB" sz="2400" dirty="0">
                <a:solidFill>
                  <a:schemeClr val="accent2"/>
                </a:solidFill>
              </a:rPr>
              <a:t>In turn, teach the theory behind the skill</a:t>
            </a:r>
          </a:p>
          <a:p>
            <a:pPr indent="-457200">
              <a:spcBef>
                <a:spcPts val="600"/>
              </a:spcBef>
              <a:spcAft>
                <a:spcPts val="1200"/>
              </a:spcAft>
              <a:buClrTx/>
              <a:buSzPct val="100000"/>
              <a:buFont typeface="Wingdings" panose="05000000000000000000" pitchFamily="2" charset="2"/>
              <a:buChar char="v"/>
            </a:pPr>
            <a:r>
              <a:rPr lang="en-GB" sz="2400" dirty="0">
                <a:solidFill>
                  <a:schemeClr val="accent2"/>
                </a:solidFill>
              </a:rPr>
              <a:t>Demonstrate the practice of the skill</a:t>
            </a:r>
          </a:p>
          <a:p>
            <a:pPr indent="-457200">
              <a:spcBef>
                <a:spcPts val="600"/>
              </a:spcBef>
              <a:spcAft>
                <a:spcPts val="1200"/>
              </a:spcAft>
              <a:buClrTx/>
              <a:buSzPct val="100000"/>
              <a:buFont typeface="Wingdings" panose="05000000000000000000" pitchFamily="2" charset="2"/>
              <a:buChar char="v"/>
            </a:pPr>
            <a:r>
              <a:rPr lang="en-GB" sz="2400" dirty="0">
                <a:solidFill>
                  <a:schemeClr val="accent2"/>
                </a:solidFill>
              </a:rPr>
              <a:t>Ask the learners to demonstrate the skill</a:t>
            </a:r>
          </a:p>
          <a:p>
            <a:pPr indent="-457200">
              <a:spcBef>
                <a:spcPts val="600"/>
              </a:spcBef>
              <a:spcAft>
                <a:spcPts val="1200"/>
              </a:spcAft>
              <a:buClrTx/>
              <a:buSzPct val="100000"/>
              <a:buFont typeface="Wingdings" panose="05000000000000000000" pitchFamily="2" charset="2"/>
              <a:buChar char="v"/>
            </a:pPr>
            <a:r>
              <a:rPr lang="en-GB" sz="2400" dirty="0">
                <a:solidFill>
                  <a:schemeClr val="accent2"/>
                </a:solidFill>
              </a:rPr>
              <a:t>Combine some or all of the skills in a simulated scenario</a:t>
            </a:r>
          </a:p>
          <a:p>
            <a:pPr indent="-457200">
              <a:spcBef>
                <a:spcPts val="600"/>
              </a:spcBef>
              <a:spcAft>
                <a:spcPts val="1200"/>
              </a:spcAft>
              <a:buClrTx/>
              <a:buSzPct val="100000"/>
              <a:buFont typeface="Wingdings" panose="05000000000000000000" pitchFamily="2" charset="2"/>
              <a:buChar char="v"/>
            </a:pPr>
            <a:r>
              <a:rPr lang="en-GB" sz="2400" dirty="0">
                <a:solidFill>
                  <a:schemeClr val="accent2"/>
                </a:solidFill>
              </a:rPr>
              <a:t>Feedback delivery to individual participant after scenario</a:t>
            </a:r>
          </a:p>
          <a:p>
            <a:pPr indent="-457200">
              <a:spcBef>
                <a:spcPts val="600"/>
              </a:spcBef>
              <a:spcAft>
                <a:spcPts val="1200"/>
              </a:spcAft>
              <a:buClrTx/>
              <a:buSzPct val="100000"/>
              <a:buFont typeface="Wingdings" panose="05000000000000000000" pitchFamily="2" charset="2"/>
              <a:buChar char="v"/>
            </a:pPr>
            <a:r>
              <a:rPr lang="en-GB" sz="2400" dirty="0">
                <a:solidFill>
                  <a:schemeClr val="accent2"/>
                </a:solidFill>
              </a:rPr>
              <a:t>Debrief to wider team after scenario.</a:t>
            </a:r>
          </a:p>
        </p:txBody>
      </p:sp>
    </p:spTree>
    <p:extLst>
      <p:ext uri="{BB962C8B-B14F-4D97-AF65-F5344CB8AC3E}">
        <p14:creationId xmlns:p14="http://schemas.microsoft.com/office/powerpoint/2010/main" val="1420487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fade">
                                      <p:cBhvr>
                                        <p:cTn id="12" dur="500"/>
                                        <p:tgtEl>
                                          <p:spTgt spid="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xEl>
                                              <p:pRg st="2" end="2"/>
                                            </p:txEl>
                                          </p:spTgt>
                                        </p:tgtEl>
                                        <p:attrNameLst>
                                          <p:attrName>style.visibility</p:attrName>
                                        </p:attrNameLst>
                                      </p:cBhvr>
                                      <p:to>
                                        <p:strVal val="visible"/>
                                      </p:to>
                                    </p:set>
                                    <p:animEffect transition="in" filter="fade">
                                      <p:cBhvr>
                                        <p:cTn id="17" dur="500"/>
                                        <p:tgtEl>
                                          <p:spTgt spid="1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xEl>
                                              <p:pRg st="3" end="3"/>
                                            </p:txEl>
                                          </p:spTgt>
                                        </p:tgtEl>
                                        <p:attrNameLst>
                                          <p:attrName>style.visibility</p:attrName>
                                        </p:attrNameLst>
                                      </p:cBhvr>
                                      <p:to>
                                        <p:strVal val="visible"/>
                                      </p:to>
                                    </p:set>
                                    <p:animEffect transition="in" filter="fade">
                                      <p:cBhvr>
                                        <p:cTn id="22" dur="500"/>
                                        <p:tgtEl>
                                          <p:spTgt spid="1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xEl>
                                              <p:pRg st="4" end="4"/>
                                            </p:txEl>
                                          </p:spTgt>
                                        </p:tgtEl>
                                        <p:attrNameLst>
                                          <p:attrName>style.visibility</p:attrName>
                                        </p:attrNameLst>
                                      </p:cBhvr>
                                      <p:to>
                                        <p:strVal val="visible"/>
                                      </p:to>
                                    </p:set>
                                    <p:animEffect transition="in" filter="fade">
                                      <p:cBhvr>
                                        <p:cTn id="27" dur="500"/>
                                        <p:tgtEl>
                                          <p:spTgt spid="1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1">
                                            <p:txEl>
                                              <p:pRg st="5" end="5"/>
                                            </p:txEl>
                                          </p:spTgt>
                                        </p:tgtEl>
                                        <p:attrNameLst>
                                          <p:attrName>style.visibility</p:attrName>
                                        </p:attrNameLst>
                                      </p:cBhvr>
                                      <p:to>
                                        <p:strVal val="visible"/>
                                      </p:to>
                                    </p:set>
                                    <p:animEffect transition="in" filter="fade">
                                      <p:cBhvr>
                                        <p:cTn id="32" dur="500"/>
                                        <p:tgtEl>
                                          <p:spTgt spid="11">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1">
                                            <p:txEl>
                                              <p:pRg st="6" end="6"/>
                                            </p:txEl>
                                          </p:spTgt>
                                        </p:tgtEl>
                                        <p:attrNameLst>
                                          <p:attrName>style.visibility</p:attrName>
                                        </p:attrNameLst>
                                      </p:cBhvr>
                                      <p:to>
                                        <p:strVal val="visible"/>
                                      </p:to>
                                    </p:set>
                                    <p:animEffect transition="in" filter="fade">
                                      <p:cBhvr>
                                        <p:cTn id="37" dur="500"/>
                                        <p:tgtEl>
                                          <p:spTgt spid="11">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1">
                                            <p:txEl>
                                              <p:pRg st="7" end="7"/>
                                            </p:txEl>
                                          </p:spTgt>
                                        </p:tgtEl>
                                        <p:attrNameLst>
                                          <p:attrName>style.visibility</p:attrName>
                                        </p:attrNameLst>
                                      </p:cBhvr>
                                      <p:to>
                                        <p:strVal val="visible"/>
                                      </p:to>
                                    </p:set>
                                    <p:animEffect transition="in" filter="fade">
                                      <p:cBhvr>
                                        <p:cTn id="42" dur="500"/>
                                        <p:tgtEl>
                                          <p:spTgt spid="11">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1">
                                            <p:txEl>
                                              <p:pRg st="8" end="8"/>
                                            </p:txEl>
                                          </p:spTgt>
                                        </p:tgtEl>
                                        <p:attrNameLst>
                                          <p:attrName>style.visibility</p:attrName>
                                        </p:attrNameLst>
                                      </p:cBhvr>
                                      <p:to>
                                        <p:strVal val="visible"/>
                                      </p:to>
                                    </p:set>
                                    <p:animEffect transition="in" filter="fade">
                                      <p:cBhvr>
                                        <p:cTn id="47" dur="500"/>
                                        <p:tgtEl>
                                          <p:spTgt spid="11">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Lst>
  </p:timing>
</p:sld>
</file>

<file path=ppt/theme/theme1.xml><?xml version="1.0" encoding="utf-8"?>
<a:theme xmlns:a="http://schemas.openxmlformats.org/drawingml/2006/main" name="Simple Light">
  <a:themeElements>
    <a:clrScheme name="Simple Light">
      <a:dk1>
        <a:srgbClr val="BD1823"/>
      </a:dk1>
      <a:lt1>
        <a:srgbClr val="FFFFFF"/>
      </a:lt1>
      <a:dk2>
        <a:srgbClr val="595959"/>
      </a:dk2>
      <a:lt2>
        <a:srgbClr val="EEEEEE"/>
      </a:lt2>
      <a:accent1>
        <a:srgbClr val="BD1823"/>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BD1823"/>
      </a:dk1>
      <a:lt1>
        <a:srgbClr val="FFFFFF"/>
      </a:lt1>
      <a:dk2>
        <a:srgbClr val="595959"/>
      </a:dk2>
      <a:lt2>
        <a:srgbClr val="EEEEEE"/>
      </a:lt2>
      <a:accent1>
        <a:srgbClr val="BD1823"/>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mple Light">
  <a:themeElements>
    <a:clrScheme name="Simple Light">
      <a:dk1>
        <a:srgbClr val="BD1823"/>
      </a:dk1>
      <a:lt1>
        <a:srgbClr val="FFFFFF"/>
      </a:lt1>
      <a:dk2>
        <a:srgbClr val="595959"/>
      </a:dk2>
      <a:lt2>
        <a:srgbClr val="EEEEEE"/>
      </a:lt2>
      <a:accent1>
        <a:srgbClr val="BD1823"/>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14980</TotalTime>
  <Words>5239</Words>
  <Application>Microsoft Office PowerPoint</Application>
  <PresentationFormat>Widescreen</PresentationFormat>
  <Paragraphs>708</Paragraphs>
  <Slides>65</Slides>
  <Notes>65</Notes>
  <HiddenSlides>1</HiddenSlides>
  <MMClips>2</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65</vt:i4>
      </vt:variant>
    </vt:vector>
  </HeadingPairs>
  <TitlesOfParts>
    <vt:vector size="78" baseType="lpstr">
      <vt:lpstr>Courier New</vt:lpstr>
      <vt:lpstr>Montserrat</vt:lpstr>
      <vt:lpstr>Inria Sans</vt:lpstr>
      <vt:lpstr>Montserrat Light</vt:lpstr>
      <vt:lpstr>Arial</vt:lpstr>
      <vt:lpstr>Times New Roman</vt:lpstr>
      <vt:lpstr>Arial Unicode MS</vt:lpstr>
      <vt:lpstr>Open Sans</vt:lpstr>
      <vt:lpstr>Montserrat Medium</vt:lpstr>
      <vt:lpstr>Wingdings</vt:lpstr>
      <vt:lpstr>Simple Light</vt:lpstr>
      <vt:lpstr>Simple Light</vt:lpstr>
      <vt:lpstr>Simple Light</vt:lpstr>
      <vt:lpstr>Train the trainer</vt:lpstr>
      <vt:lpstr>Місія Cadus</vt:lpstr>
      <vt:lpstr>Освітня місія</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Questions?</vt:lpstr>
      <vt:lpstr>Provide us your feedback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ПЕРВИННА ДОПОМОГА ПРИ ТРАВМАХ</dc:title>
  <dc:creator>Julia Mavrina</dc:creator>
  <cp:lastModifiedBy>Matthew Jones</cp:lastModifiedBy>
  <cp:revision>68</cp:revision>
  <dcterms:modified xsi:type="dcterms:W3CDTF">2024-02-15T13:39:47Z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HiddenSlides">
    <vt:i4>56</vt:i4>
  </property>
  <property fmtid="{D5CDD505-2E9C-101B-9397-08002B2CF9AE}" pid="3" name="MMClips">
    <vt:i4>9</vt:i4>
  </property>
  <property fmtid="{D5CDD505-2E9C-101B-9397-08002B2CF9AE}" pid="4" name="Notes">
    <vt:i4>128</vt:i4>
  </property>
  <property fmtid="{D5CDD505-2E9C-101B-9397-08002B2CF9AE}" pid="5" name="PresentationFormat">
    <vt:lpwstr>Widescreen</vt:lpwstr>
  </property>
  <property fmtid="{D5CDD505-2E9C-101B-9397-08002B2CF9AE}" pid="6" name="Slides">
    <vt:i4>171</vt:i4>
  </property>
</Properties>
</file>